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5" r:id="rId2"/>
    <p:sldMasterId id="2147483663" r:id="rId3"/>
    <p:sldMasterId id="2147483671" r:id="rId4"/>
    <p:sldMasterId id="2147483675" r:id="rId5"/>
  </p:sldMasterIdLst>
  <p:notesMasterIdLst>
    <p:notesMasterId r:id="rId25"/>
  </p:notesMasterIdLst>
  <p:sldIdLst>
    <p:sldId id="273" r:id="rId6"/>
    <p:sldId id="500" r:id="rId7"/>
    <p:sldId id="507" r:id="rId8"/>
    <p:sldId id="275" r:id="rId9"/>
    <p:sldId id="276" r:id="rId10"/>
    <p:sldId id="260" r:id="rId11"/>
    <p:sldId id="509" r:id="rId12"/>
    <p:sldId id="261" r:id="rId13"/>
    <p:sldId id="503" r:id="rId14"/>
    <p:sldId id="501" r:id="rId15"/>
    <p:sldId id="506" r:id="rId16"/>
    <p:sldId id="264" r:id="rId17"/>
    <p:sldId id="265" r:id="rId18"/>
    <p:sldId id="267" r:id="rId19"/>
    <p:sldId id="268" r:id="rId20"/>
    <p:sldId id="269" r:id="rId21"/>
    <p:sldId id="270" r:id="rId22"/>
    <p:sldId id="271" r:id="rId23"/>
    <p:sldId id="272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jW0Qyfez+6wGG+aYdsv/ab+E0P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34727F-766B-9CDA-61AC-93D94FAC4DBE}" name="Laura Booth" initials="LB" userId="S::laura.booth@screenskills.com::b3304e8a-733f-4453-ba13-025b49fdb3b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ily Bell" initials="" lastIdx="4" clrIdx="0"/>
  <p:cmAuthor id="1" name="Kay Verdon" initials="" lastIdx="1" clrIdx="1"/>
  <p:cmAuthor id="2" name="Laura Booth" initials="LB" lastIdx="2" clrIdx="2">
    <p:extLst>
      <p:ext uri="{19B8F6BF-5375-455C-9EA6-DF929625EA0E}">
        <p15:presenceInfo xmlns:p15="http://schemas.microsoft.com/office/powerpoint/2012/main" userId="S::laura.booth@screenskills.com::b3304e8a-733f-4453-ba13-025b49fdb3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FF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673" autoAdjust="0"/>
  </p:normalViewPr>
  <p:slideViewPr>
    <p:cSldViewPr snapToGrid="0" showGuides="1">
      <p:cViewPr varScale="1">
        <p:scale>
          <a:sx n="70" d="100"/>
          <a:sy n="70" d="100"/>
        </p:scale>
        <p:origin x="2118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customschemas.google.com/relationships/presentationmetadata" Target="meta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24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5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621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7a6b606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47a6b606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950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25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3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2" name="Google Shape;1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364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77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 animBg="1"/>
      <p:bldP spid="7" grpId="0" animBg="1"/>
      <p:bldP spid="8" grpId="0" animBg="1"/>
      <p:bldP spid="1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4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737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203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020B8269-0413-164A-86B8-2BC8CDD9AEA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659320" y="576821"/>
            <a:ext cx="1941839" cy="1958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1)</a:t>
            </a:r>
          </a:p>
        </p:txBody>
      </p:sp>
    </p:spTree>
    <p:extLst>
      <p:ext uri="{BB962C8B-B14F-4D97-AF65-F5344CB8AC3E}">
        <p14:creationId xmlns:p14="http://schemas.microsoft.com/office/powerpoint/2010/main" val="3328772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40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5041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Text/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66540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173A4C54-B9B6-413B-31FC-1FDF40009E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44375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BA91F88D-312D-D81F-1AE4-25520AEF5A4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6046" y="2046930"/>
            <a:ext cx="1015556" cy="9317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600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A204BDD-2985-8B2B-29E1-BD3D9DC8A6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2419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73583-179C-F047-CCFA-17395EE17354}"/>
              </a:ext>
            </a:extLst>
          </p:cNvPr>
          <p:cNvCxnSpPr>
            <a:cxnSpLocks/>
          </p:cNvCxnSpPr>
          <p:nvPr userDrawn="1"/>
        </p:nvCxnSpPr>
        <p:spPr>
          <a:xfrm>
            <a:off x="2203051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384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B4C454F-A084-9485-70E6-04FAA23913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4203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26E21F-4380-F142-BF14-A4C347C86811}"/>
              </a:ext>
            </a:extLst>
          </p:cNvPr>
          <p:cNvCxnSpPr>
            <a:cxnSpLocks/>
          </p:cNvCxnSpPr>
          <p:nvPr userDrawn="1"/>
        </p:nvCxnSpPr>
        <p:spPr>
          <a:xfrm>
            <a:off x="5924835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8622" y="3049407"/>
            <a:ext cx="3120019" cy="690929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1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3B87EE2-88E8-5FF9-0FC2-E934CC5A42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40441" y="4131561"/>
            <a:ext cx="2836381" cy="1286257"/>
          </a:xfrm>
          <a:prstGeom prst="rect">
            <a:avLst/>
          </a:prstGeom>
        </p:spPr>
        <p:txBody>
          <a:bodyPr anchor="t"/>
          <a:lstStyle>
            <a:lvl1pPr marL="0" indent="0" algn="ctr">
              <a:buSzPct val="90000"/>
              <a:buFont typeface="Arial" panose="020B0604020202020204" pitchFamily="34" charset="0"/>
              <a:buNone/>
              <a:defRPr sz="16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title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7000EEC-1984-8C6F-627E-BA974CD2142E}"/>
              </a:ext>
            </a:extLst>
          </p:cNvPr>
          <p:cNvCxnSpPr>
            <a:cxnSpLocks/>
          </p:cNvCxnSpPr>
          <p:nvPr userDrawn="1"/>
        </p:nvCxnSpPr>
        <p:spPr>
          <a:xfrm>
            <a:off x="9631073" y="3840480"/>
            <a:ext cx="252000" cy="0"/>
          </a:xfrm>
          <a:prstGeom prst="line">
            <a:avLst/>
          </a:prstGeom>
          <a:ln w="254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5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EA2305-674D-4003-6393-4A0C5B2F33DB}"/>
              </a:ext>
            </a:extLst>
          </p:cNvPr>
          <p:cNvSpPr/>
          <p:nvPr userDrawn="1"/>
        </p:nvSpPr>
        <p:spPr>
          <a:xfrm>
            <a:off x="682906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B1B1F3-FEBB-183C-617A-08DE56B0893C}"/>
              </a:ext>
            </a:extLst>
          </p:cNvPr>
          <p:cNvSpPr/>
          <p:nvPr userDrawn="1"/>
        </p:nvSpPr>
        <p:spPr>
          <a:xfrm>
            <a:off x="4408548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35EC-F6FC-45D1-5607-ECF5DD9F5F1C}"/>
              </a:ext>
            </a:extLst>
          </p:cNvPr>
          <p:cNvSpPr/>
          <p:nvPr userDrawn="1"/>
        </p:nvSpPr>
        <p:spPr>
          <a:xfrm>
            <a:off x="8122615" y="2430684"/>
            <a:ext cx="3287210" cy="32177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565F9965-7E7B-D919-9B2D-4EFD2461FA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3379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5CD04B-3BDB-D773-8526-D1EE10F0D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1345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CF7C1151-F1BC-E95D-6073-D42BEDD822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3129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191867FD-4578-38F5-8D9B-92E4CB8739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9367" y="3952240"/>
            <a:ext cx="2578528" cy="1469868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D77A8F28-31BF-BAAA-7B33-98164862022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74843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563C30-2EC0-9AE5-5B47-B11B63E97C1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395241" y="2158690"/>
            <a:ext cx="2736000" cy="1512000"/>
          </a:xfrm>
          <a:prstGeom prst="rect">
            <a:avLst/>
          </a:prstGeom>
          <a:solidFill>
            <a:srgbClr val="F5F5FF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64920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494" y="3830786"/>
            <a:ext cx="8043012" cy="1346425"/>
          </a:xfrm>
          <a:prstGeom prst="rect">
            <a:avLst/>
          </a:prstGeom>
        </p:spPr>
        <p:txBody>
          <a:bodyPr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2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36030" y="2457740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02003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936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0341-B842-5CF8-18BA-4522C4D09F54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1188720"/>
            <a:ext cx="4265641" cy="1879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54878" y="711613"/>
            <a:ext cx="5541626" cy="5505117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  <a:gd name="connsiteX0" fmla="*/ 0 w 7225163"/>
              <a:gd name="connsiteY0" fmla="*/ 440488 h 6239569"/>
              <a:gd name="connsiteX1" fmla="*/ 7218957 w 7225163"/>
              <a:gd name="connsiteY1" fmla="*/ 0 h 6239569"/>
              <a:gd name="connsiteX2" fmla="*/ 7225163 w 7225163"/>
              <a:gd name="connsiteY2" fmla="*/ 6238139 h 6239569"/>
              <a:gd name="connsiteX3" fmla="*/ 2629252 w 7225163"/>
              <a:gd name="connsiteY3" fmla="*/ 6239569 h 6239569"/>
              <a:gd name="connsiteX4" fmla="*/ 0 w 7225163"/>
              <a:gd name="connsiteY4" fmla="*/ 440488 h 6239569"/>
              <a:gd name="connsiteX0" fmla="*/ 0 w 7225163"/>
              <a:gd name="connsiteY0" fmla="*/ 440488 h 6252917"/>
              <a:gd name="connsiteX1" fmla="*/ 7218957 w 7225163"/>
              <a:gd name="connsiteY1" fmla="*/ 0 h 6252917"/>
              <a:gd name="connsiteX2" fmla="*/ 7225163 w 7225163"/>
              <a:gd name="connsiteY2" fmla="*/ 6238139 h 6252917"/>
              <a:gd name="connsiteX3" fmla="*/ 1300860 w 7225163"/>
              <a:gd name="connsiteY3" fmla="*/ 6252917 h 6252917"/>
              <a:gd name="connsiteX4" fmla="*/ 0 w 7225163"/>
              <a:gd name="connsiteY4" fmla="*/ 440488 h 6252917"/>
              <a:gd name="connsiteX0" fmla="*/ 0 w 7245526"/>
              <a:gd name="connsiteY0" fmla="*/ 1401553 h 7213982"/>
              <a:gd name="connsiteX1" fmla="*/ 7245526 w 7245526"/>
              <a:gd name="connsiteY1" fmla="*/ 0 h 7213982"/>
              <a:gd name="connsiteX2" fmla="*/ 7225163 w 7245526"/>
              <a:gd name="connsiteY2" fmla="*/ 7199204 h 7213982"/>
              <a:gd name="connsiteX3" fmla="*/ 1300860 w 7245526"/>
              <a:gd name="connsiteY3" fmla="*/ 7213982 h 7213982"/>
              <a:gd name="connsiteX4" fmla="*/ 0 w 7245526"/>
              <a:gd name="connsiteY4" fmla="*/ 1401553 h 7213982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0860 w 7245526"/>
              <a:gd name="connsiteY3" fmla="*/ 7213982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07502 w 7245526"/>
              <a:gd name="connsiteY3" fmla="*/ 7220656 h 7232575"/>
              <a:gd name="connsiteX4" fmla="*/ 0 w 7245526"/>
              <a:gd name="connsiteY4" fmla="*/ 1401553 h 7232575"/>
              <a:gd name="connsiteX0" fmla="*/ 0 w 7245526"/>
              <a:gd name="connsiteY0" fmla="*/ 1401553 h 7232575"/>
              <a:gd name="connsiteX1" fmla="*/ 7245526 w 7245526"/>
              <a:gd name="connsiteY1" fmla="*/ 0 h 7232575"/>
              <a:gd name="connsiteX2" fmla="*/ 7238447 w 7245526"/>
              <a:gd name="connsiteY2" fmla="*/ 7232575 h 7232575"/>
              <a:gd name="connsiteX3" fmla="*/ 1320786 w 7245526"/>
              <a:gd name="connsiteY3" fmla="*/ 7230667 h 7232575"/>
              <a:gd name="connsiteX4" fmla="*/ 0 w 7245526"/>
              <a:gd name="connsiteY4" fmla="*/ 1401553 h 723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5526" h="7232575">
                <a:moveTo>
                  <a:pt x="0" y="1401553"/>
                </a:moveTo>
                <a:lnTo>
                  <a:pt x="7245526" y="0"/>
                </a:lnTo>
                <a:cubicBezTo>
                  <a:pt x="7238753" y="2283883"/>
                  <a:pt x="7237884" y="4123697"/>
                  <a:pt x="7238447" y="7232575"/>
                </a:cubicBezTo>
                <a:lnTo>
                  <a:pt x="1320786" y="7230667"/>
                </a:lnTo>
                <a:lnTo>
                  <a:pt x="0" y="1401553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08CE-0805-EC6A-439A-2F4CFE50E2C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571" y="3328190"/>
            <a:ext cx="1347469" cy="4614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(x mins)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0828F-1F2C-3202-2434-BEED7ABD2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54" y="4497525"/>
            <a:ext cx="2172386" cy="551996"/>
          </a:xfrm>
          <a:prstGeom prst="rect">
            <a:avLst/>
          </a:prstGeom>
          <a:solidFill>
            <a:schemeClr val="accent2"/>
          </a:solidFill>
        </p:spPr>
        <p:txBody>
          <a:bodyPr bIns="0" anchor="ctr"/>
          <a:lstStyle>
            <a:lvl1pPr marL="0" indent="0" algn="ctr">
              <a:buSzPct val="90000"/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Button</a:t>
            </a:r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EE954-3EC5-898A-CFB7-3BD4BB90E56F}"/>
              </a:ext>
            </a:extLst>
          </p:cNvPr>
          <p:cNvGrpSpPr/>
          <p:nvPr userDrawn="1"/>
        </p:nvGrpSpPr>
        <p:grpSpPr>
          <a:xfrm rot="16200000">
            <a:off x="10886373" y="-444080"/>
            <a:ext cx="437074" cy="2219325"/>
            <a:chOff x="7141845" y="4638675"/>
            <a:chExt cx="437074" cy="22193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B76DAE-39AB-38C9-0BE2-C3EBC2FB8CF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385CEA-722F-5B7D-B79A-D027EE45771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56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1001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ier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442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3022601"/>
            <a:ext cx="5899150" cy="148844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5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CCC2DB44-0D44-30F2-22E8-E2A153C707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5465" y="831950"/>
            <a:ext cx="2584588" cy="260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sector icon</a:t>
            </a:r>
            <a:br>
              <a:rPr lang="en-GB" dirty="0"/>
            </a:br>
            <a:r>
              <a:rPr lang="en-GB" dirty="0"/>
              <a:t>(Type 2)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F3AE371-683C-BD29-2EC2-6BF88254F107}"/>
              </a:ext>
            </a:extLst>
          </p:cNvPr>
          <p:cNvSpPr/>
          <p:nvPr userDrawn="1"/>
        </p:nvSpPr>
        <p:spPr>
          <a:xfrm>
            <a:off x="11158102" y="411480"/>
            <a:ext cx="383586" cy="3306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7548A811-8FCA-993B-D7E2-82BE4F3E478A}"/>
              </a:ext>
            </a:extLst>
          </p:cNvPr>
          <p:cNvSpPr/>
          <p:nvPr userDrawn="1"/>
        </p:nvSpPr>
        <p:spPr>
          <a:xfrm rot="2256487">
            <a:off x="10892776" y="3715191"/>
            <a:ext cx="444075" cy="3828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813E0C-E98D-0CC9-7198-73562190C1A7}"/>
              </a:ext>
            </a:extLst>
          </p:cNvPr>
          <p:cNvSpPr/>
          <p:nvPr userDrawn="1"/>
        </p:nvSpPr>
        <p:spPr>
          <a:xfrm>
            <a:off x="11882486" y="1932346"/>
            <a:ext cx="386499" cy="3864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9A3228-5DE8-E199-3C4E-FDC1667C5FDB}"/>
              </a:ext>
            </a:extLst>
          </p:cNvPr>
          <p:cNvSpPr/>
          <p:nvPr userDrawn="1"/>
        </p:nvSpPr>
        <p:spPr>
          <a:xfrm rot="3114077">
            <a:off x="8045852" y="26863"/>
            <a:ext cx="316621" cy="31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34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14FCD9-B421-E55E-A27F-852F53456A8E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bg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bg2"/>
                </a:solidFill>
              </a:rPr>
            </a:br>
            <a:r>
              <a:rPr lang="en-GB" sz="2600" b="1" u="none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lil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8FC0C-899B-20CB-55F9-B571F7A256F3}"/>
              </a:ext>
            </a:extLst>
          </p:cNvPr>
          <p:cNvGrpSpPr/>
          <p:nvPr userDrawn="1"/>
        </p:nvGrpSpPr>
        <p:grpSpPr>
          <a:xfrm>
            <a:off x="7258685" y="3488592"/>
            <a:ext cx="4934378" cy="3396517"/>
            <a:chOff x="7258685" y="3488592"/>
            <a:chExt cx="4934378" cy="33965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6E7A90-7649-D84E-F161-1E728A9D538D}"/>
                </a:ext>
              </a:extLst>
            </p:cNvPr>
            <p:cNvGrpSpPr/>
            <p:nvPr userDrawn="1"/>
          </p:nvGrpSpPr>
          <p:grpSpPr>
            <a:xfrm>
              <a:off x="7258685" y="3488592"/>
              <a:ext cx="4934378" cy="3396517"/>
              <a:chOff x="-6189992" y="4574457"/>
              <a:chExt cx="7496728" cy="516027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2C87982-3CE9-FEEB-02CC-BC2A95B8DC94}"/>
                  </a:ext>
                </a:extLst>
              </p:cNvPr>
              <p:cNvSpPr/>
              <p:nvPr userDrawn="1"/>
            </p:nvSpPr>
            <p:spPr>
              <a:xfrm>
                <a:off x="-572937" y="6149699"/>
                <a:ext cx="998913" cy="2108931"/>
              </a:xfrm>
              <a:custGeom>
                <a:avLst/>
                <a:gdLst>
                  <a:gd name="connsiteX0" fmla="*/ 41978 w 998913"/>
                  <a:gd name="connsiteY0" fmla="*/ 0 h 2108931"/>
                  <a:gd name="connsiteX1" fmla="*/ 251242 w 998913"/>
                  <a:gd name="connsiteY1" fmla="*/ 230248 h 2108931"/>
                  <a:gd name="connsiteX2" fmla="*/ 990518 w 998913"/>
                  <a:gd name="connsiteY2" fmla="*/ 1998535 h 2108931"/>
                  <a:gd name="connsiteX3" fmla="*/ 998913 w 998913"/>
                  <a:gd name="connsiteY3" fmla="*/ 2108931 h 2108931"/>
                  <a:gd name="connsiteX4" fmla="*/ 908814 w 998913"/>
                  <a:gd name="connsiteY4" fmla="*/ 2057211 h 2108931"/>
                  <a:gd name="connsiteX5" fmla="*/ 28858 w 998913"/>
                  <a:gd name="connsiteY5" fmla="*/ 60530 h 2108931"/>
                  <a:gd name="connsiteX6" fmla="*/ 41978 w 998913"/>
                  <a:gd name="connsiteY6" fmla="*/ 0 h 210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8913" h="2108931">
                    <a:moveTo>
                      <a:pt x="41978" y="0"/>
                    </a:moveTo>
                    <a:lnTo>
                      <a:pt x="251242" y="230248"/>
                    </a:lnTo>
                    <a:cubicBezTo>
                      <a:pt x="656263" y="721020"/>
                      <a:pt x="922668" y="1330429"/>
                      <a:pt x="990518" y="1998535"/>
                    </a:cubicBezTo>
                    <a:lnTo>
                      <a:pt x="998913" y="2108931"/>
                    </a:lnTo>
                    <a:lnTo>
                      <a:pt x="908814" y="2057211"/>
                    </a:lnTo>
                    <a:cubicBezTo>
                      <a:pt x="261386" y="1641867"/>
                      <a:pt x="-109666" y="866299"/>
                      <a:pt x="28858" y="60530"/>
                    </a:cubicBezTo>
                    <a:lnTo>
                      <a:pt x="41978" y="0"/>
                    </a:lnTo>
                    <a:close/>
                  </a:path>
                </a:pathLst>
              </a:custGeom>
              <a:ln w="158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EE81AB8-3E5B-9B96-33CA-0B2C7522D39C}"/>
                  </a:ext>
                </a:extLst>
              </p:cNvPr>
              <p:cNvSpPr/>
              <p:nvPr userDrawn="1"/>
            </p:nvSpPr>
            <p:spPr>
              <a:xfrm>
                <a:off x="-530959" y="4574457"/>
                <a:ext cx="1837695" cy="3941773"/>
              </a:xfrm>
              <a:custGeom>
                <a:avLst/>
                <a:gdLst>
                  <a:gd name="connsiteX0" fmla="*/ 1837695 w 1837695"/>
                  <a:gd name="connsiteY0" fmla="*/ 0 h 3941773"/>
                  <a:gd name="connsiteX1" fmla="*/ 1837695 w 1837695"/>
                  <a:gd name="connsiteY1" fmla="*/ 1486148 h 3941773"/>
                  <a:gd name="connsiteX2" fmla="*/ 1441872 w 1837695"/>
                  <a:gd name="connsiteY2" fmla="*/ 1873173 h 3941773"/>
                  <a:gd name="connsiteX3" fmla="*/ 1837695 w 1837695"/>
                  <a:gd name="connsiteY3" fmla="*/ 2455625 h 3941773"/>
                  <a:gd name="connsiteX4" fmla="*/ 1837695 w 1837695"/>
                  <a:gd name="connsiteY4" fmla="*/ 3941773 h 3941773"/>
                  <a:gd name="connsiteX5" fmla="*/ 1597753 w 1837695"/>
                  <a:gd name="connsiteY5" fmla="*/ 3915498 h 3941773"/>
                  <a:gd name="connsiteX6" fmla="*/ 1034316 w 1837695"/>
                  <a:gd name="connsiteY6" fmla="*/ 3728593 h 3941773"/>
                  <a:gd name="connsiteX7" fmla="*/ 956935 w 1837695"/>
                  <a:gd name="connsiteY7" fmla="*/ 3684173 h 3941773"/>
                  <a:gd name="connsiteX8" fmla="*/ 948540 w 1837695"/>
                  <a:gd name="connsiteY8" fmla="*/ 3573777 h 3941773"/>
                  <a:gd name="connsiteX9" fmla="*/ 209264 w 1837695"/>
                  <a:gd name="connsiteY9" fmla="*/ 1805490 h 3941773"/>
                  <a:gd name="connsiteX10" fmla="*/ 0 w 1837695"/>
                  <a:gd name="connsiteY10" fmla="*/ 1575242 h 3941773"/>
                  <a:gd name="connsiteX11" fmla="*/ 22357 w 1837695"/>
                  <a:gd name="connsiteY11" fmla="*/ 1472097 h 3941773"/>
                  <a:gd name="connsiteX12" fmla="*/ 1837695 w 1837695"/>
                  <a:gd name="connsiteY12" fmla="*/ 0 h 394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695" h="3941773">
                    <a:moveTo>
                      <a:pt x="1837695" y="0"/>
                    </a:moveTo>
                    <a:lnTo>
                      <a:pt x="1837695" y="1486148"/>
                    </a:lnTo>
                    <a:cubicBezTo>
                      <a:pt x="1643872" y="1526776"/>
                      <a:pt x="1480792" y="1679040"/>
                      <a:pt x="1441872" y="1873173"/>
                    </a:cubicBezTo>
                    <a:cubicBezTo>
                      <a:pt x="1388150" y="2141161"/>
                      <a:pt x="1569759" y="2401903"/>
                      <a:pt x="1837695" y="2455625"/>
                    </a:cubicBezTo>
                    <a:lnTo>
                      <a:pt x="1837695" y="3941773"/>
                    </a:lnTo>
                    <a:cubicBezTo>
                      <a:pt x="1757252" y="3937918"/>
                      <a:pt x="1677125" y="3929145"/>
                      <a:pt x="1597753" y="3915498"/>
                    </a:cubicBezTo>
                    <a:cubicBezTo>
                      <a:pt x="1396311" y="3880867"/>
                      <a:pt x="1207284" y="3816847"/>
                      <a:pt x="1034316" y="3728593"/>
                    </a:cubicBezTo>
                    <a:lnTo>
                      <a:pt x="956935" y="3684173"/>
                    </a:lnTo>
                    <a:lnTo>
                      <a:pt x="948540" y="3573777"/>
                    </a:lnTo>
                    <a:cubicBezTo>
                      <a:pt x="880690" y="2905671"/>
                      <a:pt x="614285" y="2296262"/>
                      <a:pt x="209264" y="1805490"/>
                    </a:cubicBezTo>
                    <a:lnTo>
                      <a:pt x="0" y="1575242"/>
                    </a:lnTo>
                    <a:lnTo>
                      <a:pt x="22357" y="1472097"/>
                    </a:lnTo>
                    <a:cubicBezTo>
                      <a:pt x="234563" y="665888"/>
                      <a:pt x="961029" y="50510"/>
                      <a:pt x="18376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0851A4B-345A-8BC5-E27B-F6817C0B3FA5}"/>
                  </a:ext>
                </a:extLst>
              </p:cNvPr>
              <p:cNvSpPr/>
              <p:nvPr userDrawn="1"/>
            </p:nvSpPr>
            <p:spPr>
              <a:xfrm>
                <a:off x="-6189992" y="5174563"/>
                <a:ext cx="6624673" cy="4560172"/>
              </a:xfrm>
              <a:custGeom>
                <a:avLst/>
                <a:gdLst>
                  <a:gd name="connsiteX0" fmla="*/ 3312337 w 6624673"/>
                  <a:gd name="connsiteY0" fmla="*/ 0 h 4560172"/>
                  <a:gd name="connsiteX1" fmla="*/ 5654513 w 6624673"/>
                  <a:gd name="connsiteY1" fmla="*/ 970161 h 4560172"/>
                  <a:gd name="connsiteX2" fmla="*/ 5659033 w 6624673"/>
                  <a:gd name="connsiteY2" fmla="*/ 975135 h 4560172"/>
                  <a:gd name="connsiteX3" fmla="*/ 5645913 w 6624673"/>
                  <a:gd name="connsiteY3" fmla="*/ 1035665 h 4560172"/>
                  <a:gd name="connsiteX4" fmla="*/ 6525869 w 6624673"/>
                  <a:gd name="connsiteY4" fmla="*/ 3032346 h 4560172"/>
                  <a:gd name="connsiteX5" fmla="*/ 6615969 w 6624673"/>
                  <a:gd name="connsiteY5" fmla="*/ 3084066 h 4560172"/>
                  <a:gd name="connsiteX6" fmla="*/ 6620365 w 6624673"/>
                  <a:gd name="connsiteY6" fmla="*/ 3141885 h 4560172"/>
                  <a:gd name="connsiteX7" fmla="*/ 6624673 w 6624673"/>
                  <a:gd name="connsiteY7" fmla="*/ 3312337 h 4560172"/>
                  <a:gd name="connsiteX8" fmla="*/ 6475757 w 6624673"/>
                  <a:gd name="connsiteY8" fmla="*/ 4297325 h 4560172"/>
                  <a:gd name="connsiteX9" fmla="*/ 6379553 w 6624673"/>
                  <a:gd name="connsiteY9" fmla="*/ 4560172 h 4560172"/>
                  <a:gd name="connsiteX10" fmla="*/ 245120 w 6624673"/>
                  <a:gd name="connsiteY10" fmla="*/ 4560172 h 4560172"/>
                  <a:gd name="connsiteX11" fmla="*/ 148916 w 6624673"/>
                  <a:gd name="connsiteY11" fmla="*/ 4297325 h 4560172"/>
                  <a:gd name="connsiteX12" fmla="*/ 0 w 6624673"/>
                  <a:gd name="connsiteY12" fmla="*/ 3312337 h 4560172"/>
                  <a:gd name="connsiteX13" fmla="*/ 3312337 w 6624673"/>
                  <a:gd name="connsiteY13" fmla="*/ 0 h 456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24673" h="4560172">
                    <a:moveTo>
                      <a:pt x="3312337" y="0"/>
                    </a:moveTo>
                    <a:cubicBezTo>
                      <a:pt x="4227014" y="0"/>
                      <a:pt x="5055097" y="370746"/>
                      <a:pt x="5654513" y="970161"/>
                    </a:cubicBezTo>
                    <a:lnTo>
                      <a:pt x="5659033" y="975135"/>
                    </a:lnTo>
                    <a:lnTo>
                      <a:pt x="5645913" y="1035665"/>
                    </a:lnTo>
                    <a:cubicBezTo>
                      <a:pt x="5507389" y="1841434"/>
                      <a:pt x="5878441" y="2617002"/>
                      <a:pt x="6525869" y="3032346"/>
                    </a:cubicBezTo>
                    <a:lnTo>
                      <a:pt x="6615969" y="3084066"/>
                    </a:lnTo>
                    <a:lnTo>
                      <a:pt x="6620365" y="3141885"/>
                    </a:lnTo>
                    <a:cubicBezTo>
                      <a:pt x="6623225" y="3198341"/>
                      <a:pt x="6624673" y="3255170"/>
                      <a:pt x="6624673" y="3312337"/>
                    </a:cubicBezTo>
                    <a:cubicBezTo>
                      <a:pt x="6624673" y="3655341"/>
                      <a:pt x="6572537" y="3986167"/>
                      <a:pt x="6475757" y="4297325"/>
                    </a:cubicBezTo>
                    <a:lnTo>
                      <a:pt x="6379553" y="4560172"/>
                    </a:lnTo>
                    <a:lnTo>
                      <a:pt x="245120" y="4560172"/>
                    </a:lnTo>
                    <a:lnTo>
                      <a:pt x="148916" y="4297325"/>
                    </a:lnTo>
                    <a:cubicBezTo>
                      <a:pt x="52136" y="3986167"/>
                      <a:pt x="0" y="3655341"/>
                      <a:pt x="0" y="3312337"/>
                    </a:cubicBezTo>
                    <a:cubicBezTo>
                      <a:pt x="0" y="1482984"/>
                      <a:pt x="1482984" y="0"/>
                      <a:pt x="331233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A458B71-F033-698E-9EFB-E782D69448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2446" y="5625449"/>
              <a:ext cx="3278227" cy="61853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4050" y="763270"/>
            <a:ext cx="8535670" cy="298767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content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510711-6FC1-9522-B201-EA0FF1D9FEF7}"/>
              </a:ext>
            </a:extLst>
          </p:cNvPr>
          <p:cNvSpPr txBox="1"/>
          <p:nvPr userDrawn="1"/>
        </p:nvSpPr>
        <p:spPr>
          <a:xfrm>
            <a:off x="733072" y="5269605"/>
            <a:ext cx="61188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600" b="1" u="none" dirty="0">
                <a:solidFill>
                  <a:schemeClr val="tx2"/>
                </a:solidFill>
              </a:rPr>
              <a:t>www.discovercreative.careers</a:t>
            </a:r>
            <a:br>
              <a:rPr lang="en-US" sz="2600" b="1" u="none" dirty="0">
                <a:solidFill>
                  <a:schemeClr val="tx2"/>
                </a:solidFill>
              </a:rPr>
            </a:br>
            <a:r>
              <a:rPr lang="en-GB" sz="2600" b="1" u="none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#DiscoverCreativeCareers</a:t>
            </a:r>
            <a:endParaRPr lang="en-US" sz="2600" b="1" u="none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accel="20000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90"/>
            <a:ext cx="7519670" cy="114173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353310"/>
            <a:ext cx="8043012" cy="3275330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92D3B-CFA4-8E26-65F4-38A0F44BADB9}"/>
              </a:ext>
            </a:extLst>
          </p:cNvPr>
          <p:cNvSpPr/>
          <p:nvPr userDrawn="1"/>
        </p:nvSpPr>
        <p:spPr>
          <a:xfrm rot="579093">
            <a:off x="8785404" y="-116052"/>
            <a:ext cx="1227330" cy="1110528"/>
          </a:xfrm>
          <a:custGeom>
            <a:avLst/>
            <a:gdLst>
              <a:gd name="connsiteX0" fmla="*/ 0 w 1223256"/>
              <a:gd name="connsiteY0" fmla="*/ 0 h 1223256"/>
              <a:gd name="connsiteX1" fmla="*/ 1223256 w 1223256"/>
              <a:gd name="connsiteY1" fmla="*/ 0 h 1223256"/>
              <a:gd name="connsiteX2" fmla="*/ 1223256 w 1223256"/>
              <a:gd name="connsiteY2" fmla="*/ 1223256 h 1223256"/>
              <a:gd name="connsiteX3" fmla="*/ 0 w 1223256"/>
              <a:gd name="connsiteY3" fmla="*/ 1223256 h 1223256"/>
              <a:gd name="connsiteX4" fmla="*/ 0 w 1223256"/>
              <a:gd name="connsiteY4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4074 w 1227330"/>
              <a:gd name="connsiteY0" fmla="*/ 0 h 1223256"/>
              <a:gd name="connsiteX1" fmla="*/ 1227330 w 1227330"/>
              <a:gd name="connsiteY1" fmla="*/ 0 h 1223256"/>
              <a:gd name="connsiteX2" fmla="*/ 1218950 w 1227330"/>
              <a:gd name="connsiteY2" fmla="*/ 112728 h 1223256"/>
              <a:gd name="connsiteX3" fmla="*/ 1227330 w 1227330"/>
              <a:gd name="connsiteY3" fmla="*/ 1223256 h 1223256"/>
              <a:gd name="connsiteX4" fmla="*/ 4074 w 1227330"/>
              <a:gd name="connsiteY4" fmla="*/ 1223256 h 1223256"/>
              <a:gd name="connsiteX5" fmla="*/ 0 w 1227330"/>
              <a:gd name="connsiteY5" fmla="*/ 326209 h 1223256"/>
              <a:gd name="connsiteX6" fmla="*/ 4074 w 1227330"/>
              <a:gd name="connsiteY6" fmla="*/ 0 h 1223256"/>
              <a:gd name="connsiteX0" fmla="*/ 1227330 w 1318770"/>
              <a:gd name="connsiteY0" fmla="*/ 0 h 1223256"/>
              <a:gd name="connsiteX1" fmla="*/ 1218950 w 1318770"/>
              <a:gd name="connsiteY1" fmla="*/ 112728 h 1223256"/>
              <a:gd name="connsiteX2" fmla="*/ 1227330 w 1318770"/>
              <a:gd name="connsiteY2" fmla="*/ 1223256 h 1223256"/>
              <a:gd name="connsiteX3" fmla="*/ 4074 w 1318770"/>
              <a:gd name="connsiteY3" fmla="*/ 1223256 h 1223256"/>
              <a:gd name="connsiteX4" fmla="*/ 0 w 1318770"/>
              <a:gd name="connsiteY4" fmla="*/ 326209 h 1223256"/>
              <a:gd name="connsiteX5" fmla="*/ 4074 w 1318770"/>
              <a:gd name="connsiteY5" fmla="*/ 0 h 1223256"/>
              <a:gd name="connsiteX6" fmla="*/ 1318770 w 1318770"/>
              <a:gd name="connsiteY6" fmla="*/ 91440 h 1223256"/>
              <a:gd name="connsiteX0" fmla="*/ 1227330 w 1227330"/>
              <a:gd name="connsiteY0" fmla="*/ 0 h 1223256"/>
              <a:gd name="connsiteX1" fmla="*/ 1218950 w 1227330"/>
              <a:gd name="connsiteY1" fmla="*/ 112728 h 1223256"/>
              <a:gd name="connsiteX2" fmla="*/ 1227330 w 1227330"/>
              <a:gd name="connsiteY2" fmla="*/ 1223256 h 1223256"/>
              <a:gd name="connsiteX3" fmla="*/ 4074 w 1227330"/>
              <a:gd name="connsiteY3" fmla="*/ 1223256 h 1223256"/>
              <a:gd name="connsiteX4" fmla="*/ 0 w 1227330"/>
              <a:gd name="connsiteY4" fmla="*/ 326209 h 1223256"/>
              <a:gd name="connsiteX5" fmla="*/ 4074 w 1227330"/>
              <a:gd name="connsiteY5" fmla="*/ 0 h 1223256"/>
              <a:gd name="connsiteX0" fmla="*/ 1218950 w 1227330"/>
              <a:gd name="connsiteY0" fmla="*/ 112728 h 1223256"/>
              <a:gd name="connsiteX1" fmla="*/ 1227330 w 1227330"/>
              <a:gd name="connsiteY1" fmla="*/ 1223256 h 1223256"/>
              <a:gd name="connsiteX2" fmla="*/ 4074 w 1227330"/>
              <a:gd name="connsiteY2" fmla="*/ 1223256 h 1223256"/>
              <a:gd name="connsiteX3" fmla="*/ 0 w 1227330"/>
              <a:gd name="connsiteY3" fmla="*/ 326209 h 1223256"/>
              <a:gd name="connsiteX4" fmla="*/ 4074 w 1227330"/>
              <a:gd name="connsiteY4" fmla="*/ 0 h 1223256"/>
              <a:gd name="connsiteX0" fmla="*/ 1218950 w 1227330"/>
              <a:gd name="connsiteY0" fmla="*/ 0 h 1110528"/>
              <a:gd name="connsiteX1" fmla="*/ 1227330 w 1227330"/>
              <a:gd name="connsiteY1" fmla="*/ 1110528 h 1110528"/>
              <a:gd name="connsiteX2" fmla="*/ 4074 w 1227330"/>
              <a:gd name="connsiteY2" fmla="*/ 1110528 h 1110528"/>
              <a:gd name="connsiteX3" fmla="*/ 0 w 1227330"/>
              <a:gd name="connsiteY3" fmla="*/ 213481 h 11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30" h="1110528">
                <a:moveTo>
                  <a:pt x="1218950" y="0"/>
                </a:moveTo>
                <a:cubicBezTo>
                  <a:pt x="1221743" y="370176"/>
                  <a:pt x="1224537" y="740352"/>
                  <a:pt x="1227330" y="1110528"/>
                </a:cubicBezTo>
                <a:lnTo>
                  <a:pt x="4074" y="1110528"/>
                </a:lnTo>
                <a:lnTo>
                  <a:pt x="0" y="213481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F954B5-AB0D-5189-70B2-B8D28B97C4AF}"/>
              </a:ext>
            </a:extLst>
          </p:cNvPr>
          <p:cNvSpPr/>
          <p:nvPr userDrawn="1"/>
        </p:nvSpPr>
        <p:spPr>
          <a:xfrm rot="20594745">
            <a:off x="10799038" y="1682873"/>
            <a:ext cx="1676251" cy="1726607"/>
          </a:xfrm>
          <a:custGeom>
            <a:avLst/>
            <a:gdLst>
              <a:gd name="connsiteX0" fmla="*/ 0 w 1718718"/>
              <a:gd name="connsiteY0" fmla="*/ 0 h 1718718"/>
              <a:gd name="connsiteX1" fmla="*/ 1718718 w 1718718"/>
              <a:gd name="connsiteY1" fmla="*/ 0 h 1718718"/>
              <a:gd name="connsiteX2" fmla="*/ 1718718 w 1718718"/>
              <a:gd name="connsiteY2" fmla="*/ 1718718 h 1718718"/>
              <a:gd name="connsiteX3" fmla="*/ 0 w 1718718"/>
              <a:gd name="connsiteY3" fmla="*/ 1718718 h 1718718"/>
              <a:gd name="connsiteX4" fmla="*/ 0 w 1718718"/>
              <a:gd name="connsiteY4" fmla="*/ 0 h 1718718"/>
              <a:gd name="connsiteX0" fmla="*/ 0 w 1718718"/>
              <a:gd name="connsiteY0" fmla="*/ 276 h 1718994"/>
              <a:gd name="connsiteX1" fmla="*/ 1676251 w 1718718"/>
              <a:gd name="connsiteY1" fmla="*/ 0 h 1718994"/>
              <a:gd name="connsiteX2" fmla="*/ 1718718 w 1718718"/>
              <a:gd name="connsiteY2" fmla="*/ 276 h 1718994"/>
              <a:gd name="connsiteX3" fmla="*/ 1718718 w 1718718"/>
              <a:gd name="connsiteY3" fmla="*/ 1718994 h 1718994"/>
              <a:gd name="connsiteX4" fmla="*/ 0 w 1718718"/>
              <a:gd name="connsiteY4" fmla="*/ 1718994 h 1718994"/>
              <a:gd name="connsiteX5" fmla="*/ 0 w 1718718"/>
              <a:gd name="connsiteY5" fmla="*/ 276 h 1718994"/>
              <a:gd name="connsiteX0" fmla="*/ 1718718 w 1810158"/>
              <a:gd name="connsiteY0" fmla="*/ 276 h 1718994"/>
              <a:gd name="connsiteX1" fmla="*/ 1718718 w 1810158"/>
              <a:gd name="connsiteY1" fmla="*/ 1718994 h 1718994"/>
              <a:gd name="connsiteX2" fmla="*/ 0 w 1810158"/>
              <a:gd name="connsiteY2" fmla="*/ 1718994 h 1718994"/>
              <a:gd name="connsiteX3" fmla="*/ 0 w 1810158"/>
              <a:gd name="connsiteY3" fmla="*/ 276 h 1718994"/>
              <a:gd name="connsiteX4" fmla="*/ 1676251 w 1810158"/>
              <a:gd name="connsiteY4" fmla="*/ 0 h 1718994"/>
              <a:gd name="connsiteX5" fmla="*/ 1810158 w 1810158"/>
              <a:gd name="connsiteY5" fmla="*/ 91716 h 1718994"/>
              <a:gd name="connsiteX0" fmla="*/ 1718718 w 1718718"/>
              <a:gd name="connsiteY0" fmla="*/ 276 h 1718994"/>
              <a:gd name="connsiteX1" fmla="*/ 1718718 w 1718718"/>
              <a:gd name="connsiteY1" fmla="*/ 1718994 h 1718994"/>
              <a:gd name="connsiteX2" fmla="*/ 0 w 1718718"/>
              <a:gd name="connsiteY2" fmla="*/ 1718994 h 1718994"/>
              <a:gd name="connsiteX3" fmla="*/ 0 w 1718718"/>
              <a:gd name="connsiteY3" fmla="*/ 276 h 1718994"/>
              <a:gd name="connsiteX4" fmla="*/ 1676251 w 1718718"/>
              <a:gd name="connsiteY4" fmla="*/ 0 h 1718994"/>
              <a:gd name="connsiteX0" fmla="*/ 1718718 w 1718718"/>
              <a:gd name="connsiteY0" fmla="*/ 276 h 1726607"/>
              <a:gd name="connsiteX1" fmla="*/ 1718718 w 1718718"/>
              <a:gd name="connsiteY1" fmla="*/ 1718994 h 1726607"/>
              <a:gd name="connsiteX2" fmla="*/ 1159322 w 1718718"/>
              <a:gd name="connsiteY2" fmla="*/ 1726607 h 1726607"/>
              <a:gd name="connsiteX3" fmla="*/ 0 w 1718718"/>
              <a:gd name="connsiteY3" fmla="*/ 1718994 h 1726607"/>
              <a:gd name="connsiteX4" fmla="*/ 0 w 1718718"/>
              <a:gd name="connsiteY4" fmla="*/ 276 h 1726607"/>
              <a:gd name="connsiteX5" fmla="*/ 1676251 w 1718718"/>
              <a:gd name="connsiteY5" fmla="*/ 0 h 1726607"/>
              <a:gd name="connsiteX0" fmla="*/ 1718718 w 1718718"/>
              <a:gd name="connsiteY0" fmla="*/ 276 h 1726607"/>
              <a:gd name="connsiteX1" fmla="*/ 1159322 w 1718718"/>
              <a:gd name="connsiteY1" fmla="*/ 1726607 h 1726607"/>
              <a:gd name="connsiteX2" fmla="*/ 0 w 1718718"/>
              <a:gd name="connsiteY2" fmla="*/ 1718994 h 1726607"/>
              <a:gd name="connsiteX3" fmla="*/ 0 w 1718718"/>
              <a:gd name="connsiteY3" fmla="*/ 276 h 1726607"/>
              <a:gd name="connsiteX4" fmla="*/ 1676251 w 1718718"/>
              <a:gd name="connsiteY4" fmla="*/ 0 h 1726607"/>
              <a:gd name="connsiteX0" fmla="*/ 1159322 w 1676251"/>
              <a:gd name="connsiteY0" fmla="*/ 1726607 h 1726607"/>
              <a:gd name="connsiteX1" fmla="*/ 0 w 1676251"/>
              <a:gd name="connsiteY1" fmla="*/ 1718994 h 1726607"/>
              <a:gd name="connsiteX2" fmla="*/ 0 w 1676251"/>
              <a:gd name="connsiteY2" fmla="*/ 276 h 1726607"/>
              <a:gd name="connsiteX3" fmla="*/ 1676251 w 1676251"/>
              <a:gd name="connsiteY3" fmla="*/ 0 h 172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6251" h="1726607">
                <a:moveTo>
                  <a:pt x="1159322" y="1726607"/>
                </a:moveTo>
                <a:lnTo>
                  <a:pt x="0" y="1718994"/>
                </a:lnTo>
                <a:lnTo>
                  <a:pt x="0" y="276"/>
                </a:lnTo>
                <a:lnTo>
                  <a:pt x="1676251" y="0"/>
                </a:lnTo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9E41D1C-892D-78CA-A084-A9157E8C3EFC}"/>
              </a:ext>
            </a:extLst>
          </p:cNvPr>
          <p:cNvSpPr/>
          <p:nvPr userDrawn="1"/>
        </p:nvSpPr>
        <p:spPr>
          <a:xfrm rot="9900000">
            <a:off x="11148629" y="649057"/>
            <a:ext cx="377139" cy="32512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AD4487-45B5-6C53-AC3C-0A9EF69A4C59}"/>
              </a:ext>
            </a:extLst>
          </p:cNvPr>
          <p:cNvSpPr/>
          <p:nvPr userDrawn="1"/>
        </p:nvSpPr>
        <p:spPr>
          <a:xfrm>
            <a:off x="9621520" y="1656080"/>
            <a:ext cx="345440" cy="3454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B7D33FF-2FC7-2C87-E5DB-6B9138706CEC}"/>
              </a:ext>
            </a:extLst>
          </p:cNvPr>
          <p:cNvSpPr/>
          <p:nvPr userDrawn="1"/>
        </p:nvSpPr>
        <p:spPr>
          <a:xfrm rot="9256416">
            <a:off x="11797733" y="4011500"/>
            <a:ext cx="346595" cy="29878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223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6217920"/>
            <a:ext cx="1219200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40" y="605789"/>
            <a:ext cx="5080756" cy="159038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5073" y="2672046"/>
            <a:ext cx="5490927" cy="2999549"/>
          </a:xfrm>
          <a:prstGeom prst="rect">
            <a:avLst/>
          </a:prstGeom>
        </p:spPr>
        <p:txBody>
          <a:bodyPr/>
          <a:lstStyle>
            <a:lvl1pPr marL="288000" indent="-288000">
              <a:buSzPct val="90000"/>
              <a:buFontTx/>
              <a:buBlip>
                <a:blip r:embed="rId4"/>
              </a:buBlip>
              <a:defRPr sz="200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728A2FD-9E72-D34E-EA45-88D78D5C67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4533" y="0"/>
            <a:ext cx="5830351" cy="6219988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4B65B-44CF-6AF4-7B13-9948F9954B90}"/>
              </a:ext>
            </a:extLst>
          </p:cNvPr>
          <p:cNvGrpSpPr/>
          <p:nvPr userDrawn="1"/>
        </p:nvGrpSpPr>
        <p:grpSpPr>
          <a:xfrm rot="10800000">
            <a:off x="6093663" y="-23150"/>
            <a:ext cx="437074" cy="2219325"/>
            <a:chOff x="7141845" y="4638675"/>
            <a:chExt cx="437074" cy="221932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718CE56-A2B3-BD67-4D90-6C553DF0A29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275195" y="5276850"/>
              <a:ext cx="303724" cy="15811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0DB5A3-D580-178E-EFA7-EDA18A501EB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7141845" y="4638675"/>
              <a:ext cx="76846" cy="400050"/>
            </a:xfrm>
            <a:prstGeom prst="line">
              <a:avLst/>
            </a:prstGeom>
            <a:ln w="63500" cap="rnd">
              <a:solidFill>
                <a:schemeClr val="accent3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0058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E04BF5-96AD-E21A-8438-E2B07F280085}"/>
              </a:ext>
            </a:extLst>
          </p:cNvPr>
          <p:cNvSpPr/>
          <p:nvPr userDrawn="1"/>
        </p:nvSpPr>
        <p:spPr>
          <a:xfrm>
            <a:off x="0" y="-115747"/>
            <a:ext cx="12192000" cy="69737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07C011-3755-F294-3CA3-AC2DA2DF9A4B}"/>
              </a:ext>
            </a:extLst>
          </p:cNvPr>
          <p:cNvSpPr/>
          <p:nvPr userDrawn="1"/>
        </p:nvSpPr>
        <p:spPr>
          <a:xfrm>
            <a:off x="696410" y="1451794"/>
            <a:ext cx="10799180" cy="474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7290" y="6450151"/>
            <a:ext cx="1240204" cy="234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3ACE08-FF9B-6D8B-BECB-DB71494B6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839" y="605790"/>
            <a:ext cx="10891247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Insert title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665C2F-7CF9-F66D-2218-1519AC5AFC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3715" y="3149762"/>
            <a:ext cx="4870315" cy="2645171"/>
          </a:xfrm>
          <a:prstGeom prst="rect">
            <a:avLst/>
          </a:prstGeom>
        </p:spPr>
        <p:txBody>
          <a:bodyPr anchor="t"/>
          <a:lstStyle>
            <a:lvl1pPr marL="0" indent="0" algn="l">
              <a:buSzPct val="90000"/>
              <a:buFont typeface="Arial" panose="020B0604020202020204" pitchFamily="34" charset="0"/>
              <a:buNone/>
              <a:defRPr sz="2200" b="0"/>
            </a:lvl1pPr>
            <a:lvl2pPr marL="288000" indent="-288000">
              <a:buSzPct val="90000"/>
              <a:buFontTx/>
              <a:buNone/>
              <a:defRPr sz="2100"/>
            </a:lvl2pPr>
            <a:lvl3pPr marL="1143000" indent="-228600">
              <a:buFontTx/>
              <a:buBlip>
                <a:blip r:embed="rId4"/>
              </a:buBlip>
              <a:defRPr sz="1400"/>
            </a:lvl3pPr>
            <a:lvl4pPr marL="1600200" indent="-228600">
              <a:buFontTx/>
              <a:buBlip>
                <a:blip r:embed="rId4"/>
              </a:buBlip>
              <a:defRPr sz="1200"/>
            </a:lvl4pPr>
            <a:lvl5pPr marL="2057400" indent="-228600">
              <a:buFontTx/>
              <a:buBlip>
                <a:blip r:embed="rId4"/>
              </a:buBlip>
              <a:defRPr sz="1200"/>
            </a:lvl5pPr>
          </a:lstStyle>
          <a:p>
            <a:pPr lvl="0"/>
            <a:r>
              <a:rPr lang="en-US" dirty="0"/>
              <a:t>Click to insert text</a:t>
            </a:r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694039B8-8161-3032-2C90-AE577DA60A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81750" y="1952572"/>
            <a:ext cx="919941" cy="7947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 icon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DE1972F-365D-1436-F7B0-A9ACB2832E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40880" y="1453293"/>
            <a:ext cx="4459252" cy="4749285"/>
          </a:xfrm>
          <a:custGeom>
            <a:avLst/>
            <a:gdLst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32358 w 3532358"/>
              <a:gd name="connsiteY2" fmla="*/ 6858000 h 6868160"/>
              <a:gd name="connsiteX3" fmla="*/ 1391920 w 3532358"/>
              <a:gd name="connsiteY3" fmla="*/ 6868160 h 6868160"/>
              <a:gd name="connsiteX0" fmla="*/ 0 w 3532358"/>
              <a:gd name="connsiteY0" fmla="*/ 0 h 6877050"/>
              <a:gd name="connsiteX1" fmla="*/ 3532358 w 3532358"/>
              <a:gd name="connsiteY1" fmla="*/ 0 h 6877050"/>
              <a:gd name="connsiteX2" fmla="*/ 3532358 w 3532358"/>
              <a:gd name="connsiteY2" fmla="*/ 6877050 h 6877050"/>
              <a:gd name="connsiteX3" fmla="*/ 1391920 w 3532358"/>
              <a:gd name="connsiteY3" fmla="*/ 6868160 h 6877050"/>
              <a:gd name="connsiteX4" fmla="*/ 0 w 3532358"/>
              <a:gd name="connsiteY4" fmla="*/ 0 h 6877050"/>
              <a:gd name="connsiteX0" fmla="*/ 0 w 3532358"/>
              <a:gd name="connsiteY0" fmla="*/ 0 h 6868160"/>
              <a:gd name="connsiteX1" fmla="*/ 3532358 w 3532358"/>
              <a:gd name="connsiteY1" fmla="*/ 0 h 6868160"/>
              <a:gd name="connsiteX2" fmla="*/ 3512038 w 3532358"/>
              <a:gd name="connsiteY2" fmla="*/ 6851650 h 6868160"/>
              <a:gd name="connsiteX3" fmla="*/ 1391920 w 3532358"/>
              <a:gd name="connsiteY3" fmla="*/ 6868160 h 6868160"/>
              <a:gd name="connsiteX4" fmla="*/ 0 w 3532358"/>
              <a:gd name="connsiteY4" fmla="*/ 0 h 6868160"/>
              <a:gd name="connsiteX0" fmla="*/ 0 w 3538946"/>
              <a:gd name="connsiteY0" fmla="*/ 0 h 6868160"/>
              <a:gd name="connsiteX1" fmla="*/ 3532358 w 3538946"/>
              <a:gd name="connsiteY1" fmla="*/ 0 h 6868160"/>
              <a:gd name="connsiteX2" fmla="*/ 3537438 w 3538946"/>
              <a:gd name="connsiteY2" fmla="*/ 6856730 h 6868160"/>
              <a:gd name="connsiteX3" fmla="*/ 1391920 w 3538946"/>
              <a:gd name="connsiteY3" fmla="*/ 6868160 h 6868160"/>
              <a:gd name="connsiteX4" fmla="*/ 0 w 3538946"/>
              <a:gd name="connsiteY4" fmla="*/ 0 h 6868160"/>
              <a:gd name="connsiteX0" fmla="*/ 0 w 3546185"/>
              <a:gd name="connsiteY0" fmla="*/ 0 h 6879590"/>
              <a:gd name="connsiteX1" fmla="*/ 3532358 w 3546185"/>
              <a:gd name="connsiteY1" fmla="*/ 0 h 6879590"/>
              <a:gd name="connsiteX2" fmla="*/ 3545058 w 3546185"/>
              <a:gd name="connsiteY2" fmla="*/ 6879590 h 6879590"/>
              <a:gd name="connsiteX3" fmla="*/ 1391920 w 3546185"/>
              <a:gd name="connsiteY3" fmla="*/ 6868160 h 6879590"/>
              <a:gd name="connsiteX4" fmla="*/ 0 w 3546185"/>
              <a:gd name="connsiteY4" fmla="*/ 0 h 6879590"/>
              <a:gd name="connsiteX0" fmla="*/ 0 w 3546185"/>
              <a:gd name="connsiteY0" fmla="*/ 0 h 6879626"/>
              <a:gd name="connsiteX1" fmla="*/ 3532358 w 3546185"/>
              <a:gd name="connsiteY1" fmla="*/ 0 h 6879626"/>
              <a:gd name="connsiteX2" fmla="*/ 3545058 w 3546185"/>
              <a:gd name="connsiteY2" fmla="*/ 6879590 h 6879626"/>
              <a:gd name="connsiteX3" fmla="*/ 1391920 w 3546185"/>
              <a:gd name="connsiteY3" fmla="*/ 6879626 h 6879626"/>
              <a:gd name="connsiteX4" fmla="*/ 0 w 354618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3545058 w 5824145"/>
              <a:gd name="connsiteY2" fmla="*/ 6879590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813696 w 5824145"/>
              <a:gd name="connsiteY2" fmla="*/ 686797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697949 w 5824145"/>
              <a:gd name="connsiteY2" fmla="*/ 5985533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4145"/>
              <a:gd name="connsiteY0" fmla="*/ 0 h 6879626"/>
              <a:gd name="connsiteX1" fmla="*/ 5824145 w 5824145"/>
              <a:gd name="connsiteY1" fmla="*/ 0 h 6879626"/>
              <a:gd name="connsiteX2" fmla="*/ 5778972 w 5824145"/>
              <a:gd name="connsiteY2" fmla="*/ 6252588 h 6879626"/>
              <a:gd name="connsiteX3" fmla="*/ 1391920 w 5824145"/>
              <a:gd name="connsiteY3" fmla="*/ 6879626 h 6879626"/>
              <a:gd name="connsiteX4" fmla="*/ 0 w 5824145"/>
              <a:gd name="connsiteY4" fmla="*/ 0 h 6879626"/>
              <a:gd name="connsiteX0" fmla="*/ 0 w 5827104"/>
              <a:gd name="connsiteY0" fmla="*/ 0 h 6879626"/>
              <a:gd name="connsiteX1" fmla="*/ 5824145 w 5827104"/>
              <a:gd name="connsiteY1" fmla="*/ 0 h 6879626"/>
              <a:gd name="connsiteX2" fmla="*/ 5825271 w 5827104"/>
              <a:gd name="connsiteY2" fmla="*/ 6217755 h 6879626"/>
              <a:gd name="connsiteX3" fmla="*/ 1391920 w 5827104"/>
              <a:gd name="connsiteY3" fmla="*/ 6879626 h 6879626"/>
              <a:gd name="connsiteX4" fmla="*/ 0 w 5827104"/>
              <a:gd name="connsiteY4" fmla="*/ 0 h 6879626"/>
              <a:gd name="connsiteX0" fmla="*/ 0 w 5827104"/>
              <a:gd name="connsiteY0" fmla="*/ 0 h 6217755"/>
              <a:gd name="connsiteX1" fmla="*/ 5824145 w 5827104"/>
              <a:gd name="connsiteY1" fmla="*/ 0 h 6217755"/>
              <a:gd name="connsiteX2" fmla="*/ 5825271 w 5827104"/>
              <a:gd name="connsiteY2" fmla="*/ 6217755 h 6217755"/>
              <a:gd name="connsiteX3" fmla="*/ 1249680 w 5827104"/>
              <a:gd name="connsiteY3" fmla="*/ 6217147 h 6217755"/>
              <a:gd name="connsiteX4" fmla="*/ 0 w 5827104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217147 h 6217755"/>
              <a:gd name="connsiteX4" fmla="*/ 0 w 5825271"/>
              <a:gd name="connsiteY4" fmla="*/ 0 h 6217755"/>
              <a:gd name="connsiteX0" fmla="*/ 0 w 5825271"/>
              <a:gd name="connsiteY0" fmla="*/ 0 h 6217755"/>
              <a:gd name="connsiteX1" fmla="*/ 5824145 w 5825271"/>
              <a:gd name="connsiteY1" fmla="*/ 0 h 6217755"/>
              <a:gd name="connsiteX2" fmla="*/ 5825271 w 5825271"/>
              <a:gd name="connsiteY2" fmla="*/ 6217755 h 6217755"/>
              <a:gd name="connsiteX3" fmla="*/ 1249680 w 5825271"/>
              <a:gd name="connsiteY3" fmla="*/ 6043883 h 6217755"/>
              <a:gd name="connsiteX4" fmla="*/ 0 w 5825271"/>
              <a:gd name="connsiteY4" fmla="*/ 0 h 6217755"/>
              <a:gd name="connsiteX0" fmla="*/ 0 w 5825271"/>
              <a:gd name="connsiteY0" fmla="*/ 0 h 6237531"/>
              <a:gd name="connsiteX1" fmla="*/ 5824145 w 5825271"/>
              <a:gd name="connsiteY1" fmla="*/ 0 h 6237531"/>
              <a:gd name="connsiteX2" fmla="*/ 5825271 w 5825271"/>
              <a:gd name="connsiteY2" fmla="*/ 6217755 h 6237531"/>
              <a:gd name="connsiteX3" fmla="*/ 1259840 w 5825271"/>
              <a:gd name="connsiteY3" fmla="*/ 6237531 h 6237531"/>
              <a:gd name="connsiteX4" fmla="*/ 0 w 5825271"/>
              <a:gd name="connsiteY4" fmla="*/ 0 h 6237531"/>
              <a:gd name="connsiteX0" fmla="*/ 0 w 5825271"/>
              <a:gd name="connsiteY0" fmla="*/ 0 h 6227339"/>
              <a:gd name="connsiteX1" fmla="*/ 5824145 w 5825271"/>
              <a:gd name="connsiteY1" fmla="*/ 0 h 6227339"/>
              <a:gd name="connsiteX2" fmla="*/ 5825271 w 5825271"/>
              <a:gd name="connsiteY2" fmla="*/ 6217755 h 6227339"/>
              <a:gd name="connsiteX3" fmla="*/ 1234440 w 5825271"/>
              <a:gd name="connsiteY3" fmla="*/ 6227339 h 6227339"/>
              <a:gd name="connsiteX4" fmla="*/ 0 w 5825271"/>
              <a:gd name="connsiteY4" fmla="*/ 0 h 6227339"/>
              <a:gd name="connsiteX0" fmla="*/ 0 w 5830351"/>
              <a:gd name="connsiteY0" fmla="*/ 0 h 6238139"/>
              <a:gd name="connsiteX1" fmla="*/ 5824145 w 5830351"/>
              <a:gd name="connsiteY1" fmla="*/ 0 h 6238139"/>
              <a:gd name="connsiteX2" fmla="*/ 5830351 w 5830351"/>
              <a:gd name="connsiteY2" fmla="*/ 6238139 h 6238139"/>
              <a:gd name="connsiteX3" fmla="*/ 1234440 w 5830351"/>
              <a:gd name="connsiteY3" fmla="*/ 6227339 h 6238139"/>
              <a:gd name="connsiteX4" fmla="*/ 0 w 5830351"/>
              <a:gd name="connsiteY4" fmla="*/ 0 h 6238139"/>
              <a:gd name="connsiteX0" fmla="*/ 0 w 5830351"/>
              <a:gd name="connsiteY0" fmla="*/ 0 h 6239569"/>
              <a:gd name="connsiteX1" fmla="*/ 5824145 w 5830351"/>
              <a:gd name="connsiteY1" fmla="*/ 0 h 6239569"/>
              <a:gd name="connsiteX2" fmla="*/ 5830351 w 5830351"/>
              <a:gd name="connsiteY2" fmla="*/ 6238139 h 6239569"/>
              <a:gd name="connsiteX3" fmla="*/ 1234440 w 5830351"/>
              <a:gd name="connsiteY3" fmla="*/ 6239569 h 6239569"/>
              <a:gd name="connsiteX4" fmla="*/ 0 w 5830351"/>
              <a:gd name="connsiteY4" fmla="*/ 0 h 623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0351" h="6239569">
                <a:moveTo>
                  <a:pt x="0" y="0"/>
                </a:moveTo>
                <a:lnTo>
                  <a:pt x="5824145" y="0"/>
                </a:lnTo>
                <a:cubicBezTo>
                  <a:pt x="5817372" y="2283883"/>
                  <a:pt x="5829788" y="3129261"/>
                  <a:pt x="5830351" y="6238139"/>
                </a:cubicBezTo>
                <a:lnTo>
                  <a:pt x="1234440" y="6239569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</p:spPr>
        <p:txBody>
          <a:bodyPr wrap="square" bIns="1188000" anchor="ctr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image</a:t>
            </a:r>
            <a:br>
              <a:rPr lang="en-GB" dirty="0"/>
            </a:br>
            <a:r>
              <a:rPr lang="en-GB" dirty="0"/>
              <a:t>(overlay optional)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159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21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59D42-76EB-58BA-B33C-8062F57A8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1FDDD3E-2545-8921-36B7-83F435E5E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948" y="2699642"/>
            <a:ext cx="7886932" cy="1488102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13534ACF-D7B5-3520-FA17-C4F151A0B6C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0120" y="5232400"/>
            <a:ext cx="2498400" cy="9133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Insert logo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20252-EDA3-87F3-B8E9-22905C8A96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9D60F15-1AB6-BBD8-A4B7-741D3F872D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C6D70C-C8A0-9E66-D242-0A2058CF21AA}"/>
              </a:ext>
            </a:extLst>
          </p:cNvPr>
          <p:cNvGrpSpPr/>
          <p:nvPr userDrawn="1"/>
        </p:nvGrpSpPr>
        <p:grpSpPr>
          <a:xfrm>
            <a:off x="9683798" y="137160"/>
            <a:ext cx="5180503" cy="5019040"/>
            <a:chOff x="9683798" y="137160"/>
            <a:chExt cx="5180503" cy="50190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699497-DF20-F9E8-39B1-AD4F18C129E2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0196F658-BE7C-DD3B-B1DA-3A34B868D0AD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209FA23-CBBA-52AE-933E-6D5CCBE6E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86965" y="213360"/>
            <a:ext cx="2315196" cy="48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083796-FCE6-17C8-3B98-B2CC13FBC8A0}"/>
              </a:ext>
            </a:extLst>
          </p:cNvPr>
          <p:cNvGrpSpPr/>
          <p:nvPr userDrawn="1"/>
        </p:nvGrpSpPr>
        <p:grpSpPr>
          <a:xfrm rot="16200000">
            <a:off x="6684924" y="-1857288"/>
            <a:ext cx="3718721" cy="3602818"/>
            <a:chOff x="9683798" y="137160"/>
            <a:chExt cx="5180503" cy="5019040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CB322E75-56A2-BDF0-3851-39ECA9B528AC}"/>
                </a:ext>
              </a:extLst>
            </p:cNvPr>
            <p:cNvSpPr/>
            <p:nvPr userDrawn="1"/>
          </p:nvSpPr>
          <p:spPr>
            <a:xfrm>
              <a:off x="9683798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8BA0B170-0D2F-0ECF-86D2-F1EE362C260A}"/>
                </a:ext>
              </a:extLst>
            </p:cNvPr>
            <p:cNvSpPr/>
            <p:nvPr userDrawn="1"/>
          </p:nvSpPr>
          <p:spPr>
            <a:xfrm rot="10800000">
              <a:off x="12354781" y="137160"/>
              <a:ext cx="2509520" cy="5019040"/>
            </a:xfrm>
            <a:custGeom>
              <a:avLst/>
              <a:gdLst>
                <a:gd name="connsiteX0" fmla="*/ 0 w 5019040"/>
                <a:gd name="connsiteY0" fmla="*/ 2509520 h 5019040"/>
                <a:gd name="connsiteX1" fmla="*/ 2509520 w 5019040"/>
                <a:gd name="connsiteY1" fmla="*/ 0 h 5019040"/>
                <a:gd name="connsiteX2" fmla="*/ 5019040 w 5019040"/>
                <a:gd name="connsiteY2" fmla="*/ 2509520 h 5019040"/>
                <a:gd name="connsiteX3" fmla="*/ 2509520 w 5019040"/>
                <a:gd name="connsiteY3" fmla="*/ 5019040 h 5019040"/>
                <a:gd name="connsiteX4" fmla="*/ 0 w 5019040"/>
                <a:gd name="connsiteY4" fmla="*/ 2509520 h 5019040"/>
                <a:gd name="connsiteX0" fmla="*/ 5019040 w 5110480"/>
                <a:gd name="connsiteY0" fmla="*/ 2509520 h 5019040"/>
                <a:gd name="connsiteX1" fmla="*/ 2509520 w 5110480"/>
                <a:gd name="connsiteY1" fmla="*/ 5019040 h 5019040"/>
                <a:gd name="connsiteX2" fmla="*/ 0 w 5110480"/>
                <a:gd name="connsiteY2" fmla="*/ 2509520 h 5019040"/>
                <a:gd name="connsiteX3" fmla="*/ 2509520 w 5110480"/>
                <a:gd name="connsiteY3" fmla="*/ 0 h 5019040"/>
                <a:gd name="connsiteX4" fmla="*/ 5110480 w 5110480"/>
                <a:gd name="connsiteY4" fmla="*/ 2600960 h 5019040"/>
                <a:gd name="connsiteX0" fmla="*/ 5019040 w 5019040"/>
                <a:gd name="connsiteY0" fmla="*/ 2509520 h 5019040"/>
                <a:gd name="connsiteX1" fmla="*/ 2509520 w 5019040"/>
                <a:gd name="connsiteY1" fmla="*/ 5019040 h 5019040"/>
                <a:gd name="connsiteX2" fmla="*/ 0 w 5019040"/>
                <a:gd name="connsiteY2" fmla="*/ 2509520 h 5019040"/>
                <a:gd name="connsiteX3" fmla="*/ 2509520 w 5019040"/>
                <a:gd name="connsiteY3" fmla="*/ 0 h 5019040"/>
                <a:gd name="connsiteX0" fmla="*/ 2509520 w 2509520"/>
                <a:gd name="connsiteY0" fmla="*/ 5019040 h 5019040"/>
                <a:gd name="connsiteX1" fmla="*/ 0 w 2509520"/>
                <a:gd name="connsiteY1" fmla="*/ 2509520 h 5019040"/>
                <a:gd name="connsiteX2" fmla="*/ 2509520 w 2509520"/>
                <a:gd name="connsiteY2" fmla="*/ 0 h 501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9520" h="5019040">
                  <a:moveTo>
                    <a:pt x="2509520" y="5019040"/>
                  </a:moveTo>
                  <a:cubicBezTo>
                    <a:pt x="1123550" y="5019040"/>
                    <a:pt x="0" y="3895490"/>
                    <a:pt x="0" y="2509520"/>
                  </a:cubicBezTo>
                  <a:cubicBezTo>
                    <a:pt x="0" y="1123550"/>
                    <a:pt x="1123550" y="0"/>
                    <a:pt x="2509520" y="0"/>
                  </a:cubicBezTo>
                </a:path>
              </a:pathLst>
            </a:custGeom>
            <a:solidFill>
              <a:schemeClr val="tx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529F36E-37E5-791F-C763-AC4B3E1A5AE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873932" y="-808525"/>
            <a:ext cx="1471149" cy="3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23000" decel="6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DA387C-C06E-6D19-9BCA-B625657A1D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458B71-F033-698E-9EFB-E782D6944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359" y="742158"/>
            <a:ext cx="2790857" cy="5265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702637-04A1-642E-EE76-EFE6F47C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2580641"/>
            <a:ext cx="5899150" cy="14884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5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5F33C4B-9B15-FB6D-452B-985DEEDFE732}"/>
              </a:ext>
            </a:extLst>
          </p:cNvPr>
          <p:cNvSpPr/>
          <p:nvPr userDrawn="1"/>
        </p:nvSpPr>
        <p:spPr>
          <a:xfrm>
            <a:off x="9281217" y="2249800"/>
            <a:ext cx="2910783" cy="4609615"/>
          </a:xfrm>
          <a:custGeom>
            <a:avLst/>
            <a:gdLst>
              <a:gd name="connsiteX0" fmla="*/ 2447709 w 2910783"/>
              <a:gd name="connsiteY0" fmla="*/ 0 h 4609615"/>
              <a:gd name="connsiteX1" fmla="*/ 2765875 w 2910783"/>
              <a:gd name="connsiteY1" fmla="*/ 216370 h 4609615"/>
              <a:gd name="connsiteX2" fmla="*/ 2910783 w 2910783"/>
              <a:gd name="connsiteY2" fmla="*/ 340632 h 4609615"/>
              <a:gd name="connsiteX3" fmla="*/ 2910783 w 2910783"/>
              <a:gd name="connsiteY3" fmla="*/ 4609615 h 4609615"/>
              <a:gd name="connsiteX4" fmla="*/ 0 w 2910783"/>
              <a:gd name="connsiteY4" fmla="*/ 4609615 h 4609615"/>
              <a:gd name="connsiteX5" fmla="*/ 611914 w 2910783"/>
              <a:gd name="connsiteY5" fmla="*/ 3457236 h 4609615"/>
              <a:gd name="connsiteX6" fmla="*/ 1458522 w 2910783"/>
              <a:gd name="connsiteY6" fmla="*/ 3208262 h 4609615"/>
              <a:gd name="connsiteX7" fmla="*/ 1336683 w 2910783"/>
              <a:gd name="connsiteY7" fmla="*/ 2092325 h 4609615"/>
              <a:gd name="connsiteX8" fmla="*/ 2447709 w 2910783"/>
              <a:gd name="connsiteY8" fmla="*/ 0 h 46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0783" h="4609615">
                <a:moveTo>
                  <a:pt x="2447709" y="0"/>
                </a:moveTo>
                <a:cubicBezTo>
                  <a:pt x="2558080" y="65565"/>
                  <a:pt x="2664332" y="137819"/>
                  <a:pt x="2765875" y="216370"/>
                </a:cubicBezTo>
                <a:lnTo>
                  <a:pt x="2910783" y="340632"/>
                </a:lnTo>
                <a:lnTo>
                  <a:pt x="2910783" y="4609615"/>
                </a:lnTo>
                <a:lnTo>
                  <a:pt x="0" y="4609615"/>
                </a:lnTo>
                <a:lnTo>
                  <a:pt x="611914" y="3457236"/>
                </a:lnTo>
                <a:cubicBezTo>
                  <a:pt x="915167" y="3544937"/>
                  <a:pt x="1258596" y="3452483"/>
                  <a:pt x="1458522" y="3208262"/>
                </a:cubicBezTo>
                <a:cubicBezTo>
                  <a:pt x="1734501" y="2871128"/>
                  <a:pt x="1673744" y="2368265"/>
                  <a:pt x="1336683" y="2092325"/>
                </a:cubicBezTo>
                <a:lnTo>
                  <a:pt x="24477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343568A-F6A3-0530-60D9-C221AA65B0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4814" y="1830104"/>
            <a:ext cx="4486436" cy="5028603"/>
          </a:xfrm>
          <a:custGeom>
            <a:avLst/>
            <a:gdLst>
              <a:gd name="connsiteX0" fmla="*/ 3173496 w 4486436"/>
              <a:gd name="connsiteY0" fmla="*/ 52 h 5028603"/>
              <a:gd name="connsiteX1" fmla="*/ 4486436 w 4486436"/>
              <a:gd name="connsiteY1" fmla="*/ 291230 h 5028603"/>
              <a:gd name="connsiteX2" fmla="*/ 3375410 w 4486436"/>
              <a:gd name="connsiteY2" fmla="*/ 2383555 h 5028603"/>
              <a:gd name="connsiteX3" fmla="*/ 2528802 w 4486436"/>
              <a:gd name="connsiteY3" fmla="*/ 2632530 h 5028603"/>
              <a:gd name="connsiteX4" fmla="*/ 2650641 w 4486436"/>
              <a:gd name="connsiteY4" fmla="*/ 3748467 h 5028603"/>
              <a:gd name="connsiteX5" fmla="*/ 1970888 w 4486436"/>
              <a:gd name="connsiteY5" fmla="*/ 5028603 h 5028603"/>
              <a:gd name="connsiteX6" fmla="*/ 636743 w 4486436"/>
              <a:gd name="connsiteY6" fmla="*/ 5028603 h 5028603"/>
              <a:gd name="connsiteX7" fmla="*/ 567922 w 4486436"/>
              <a:gd name="connsiteY7" fmla="*/ 4940062 h 5028603"/>
              <a:gd name="connsiteX8" fmla="*/ 657820 w 4486436"/>
              <a:gd name="connsiteY8" fmla="*/ 1210562 h 5028603"/>
              <a:gd name="connsiteX9" fmla="*/ 3173496 w 4486436"/>
              <a:gd name="connsiteY9" fmla="*/ 52 h 502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86436" h="5028603">
                <a:moveTo>
                  <a:pt x="3173496" y="52"/>
                </a:moveTo>
                <a:cubicBezTo>
                  <a:pt x="3615007" y="2554"/>
                  <a:pt x="4062434" y="96472"/>
                  <a:pt x="4486436" y="291230"/>
                </a:cubicBezTo>
                <a:lnTo>
                  <a:pt x="3375410" y="2383555"/>
                </a:lnTo>
                <a:cubicBezTo>
                  <a:pt x="3072157" y="2295855"/>
                  <a:pt x="2728728" y="2388308"/>
                  <a:pt x="2528802" y="2632530"/>
                </a:cubicBezTo>
                <a:cubicBezTo>
                  <a:pt x="2252823" y="2969664"/>
                  <a:pt x="2313580" y="3472527"/>
                  <a:pt x="2650641" y="3748467"/>
                </a:cubicBezTo>
                <a:lnTo>
                  <a:pt x="1970888" y="5028603"/>
                </a:lnTo>
                <a:lnTo>
                  <a:pt x="636743" y="5028603"/>
                </a:lnTo>
                <a:lnTo>
                  <a:pt x="567922" y="4940062"/>
                </a:lnTo>
                <a:cubicBezTo>
                  <a:pt x="-201425" y="3841304"/>
                  <a:pt x="-206040" y="2327339"/>
                  <a:pt x="657820" y="1210562"/>
                </a:cubicBezTo>
                <a:cubicBezTo>
                  <a:pt x="1259474" y="431499"/>
                  <a:pt x="2202170" y="-5451"/>
                  <a:pt x="3173496" y="5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936000" anchor="t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Image optional</a:t>
            </a:r>
            <a:br>
              <a:rPr lang="en-GB" dirty="0"/>
            </a:br>
            <a:r>
              <a:rPr lang="en-GB" dirty="0"/>
              <a:t>(Overlay to be </a:t>
            </a:r>
            <a:br>
              <a:rPr lang="en-GB" dirty="0"/>
            </a:br>
            <a:r>
              <a:rPr lang="en-GB" dirty="0"/>
              <a:t>used if photo included)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949AF8-7E30-AB24-53C6-AD6C73E69FA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37473" y="5448300"/>
            <a:ext cx="308081" cy="598805"/>
          </a:xfrm>
          <a:prstGeom prst="line">
            <a:avLst/>
          </a:prstGeom>
          <a:ln w="63500" cap="rnd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9411DA8-092F-77FD-1BB2-ACBA608A3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0250" y="4417447"/>
            <a:ext cx="5800493" cy="58127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96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2.96296E-6 L -0.06524 0.22315 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2" grpId="0" animBg="1"/>
      <p:bldP spid="37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2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0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76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25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G9-XbKs4W4?feature=oembed" TargetMode="Externa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842536683?app_id=122963" TargetMode="Externa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CED6F-21DC-828D-B9B5-84041753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Museums, galleries and heritage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5A36477-FD56-373A-091A-244E6F547B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695" r="27695"/>
          <a:stretch/>
        </p:blipFill>
        <p:spPr/>
      </p:pic>
    </p:spTree>
    <p:extLst>
      <p:ext uri="{BB962C8B-B14F-4D97-AF65-F5344CB8AC3E}">
        <p14:creationId xmlns:p14="http://schemas.microsoft.com/office/powerpoint/2010/main" val="198472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03DD-75DF-540D-E154-C71C2101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38" y="291891"/>
            <a:ext cx="10891247" cy="528529"/>
          </a:xfrm>
        </p:spPr>
        <p:txBody>
          <a:bodyPr/>
          <a:lstStyle/>
          <a:p>
            <a:r>
              <a:rPr lang="en-GB" dirty="0"/>
              <a:t>Independent museums, galleries &amp; heritage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871CB-A474-2879-2711-8B08B537C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6147" y="2242987"/>
            <a:ext cx="4870315" cy="2645171"/>
          </a:xfrm>
        </p:spPr>
        <p:txBody>
          <a:bodyPr/>
          <a:lstStyle/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Independent museums are long-standing, successful social enterprises run on a business-like basis.</a:t>
            </a:r>
          </a:p>
          <a:p>
            <a:pPr marL="114300"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The UK’s 1,600 independent museums account for more than half of the UK’s museum sector and are the largest type of museum within that sector</a:t>
            </a:r>
            <a:endParaRPr lang="en-US" dirty="0">
              <a:sym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CA78E05-2C8F-E5EE-9116-744712F724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76" b="76"/>
          <a:stretch/>
        </p:blipFill>
        <p:spPr/>
      </p:pic>
    </p:spTree>
    <p:extLst>
      <p:ext uri="{BB962C8B-B14F-4D97-AF65-F5344CB8AC3E}">
        <p14:creationId xmlns:p14="http://schemas.microsoft.com/office/powerpoint/2010/main" val="320750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980A8D3-FA97-E3AA-12E5-3D8BE9D959E9}"/>
              </a:ext>
            </a:extLst>
          </p:cNvPr>
          <p:cNvSpPr txBox="1"/>
          <p:nvPr/>
        </p:nvSpPr>
        <p:spPr>
          <a:xfrm>
            <a:off x="837191" y="4148031"/>
            <a:ext cx="6285398" cy="1227861"/>
          </a:xfrm>
          <a:prstGeom prst="rect">
            <a:avLst/>
          </a:prstGeom>
          <a:solidFill>
            <a:srgbClr val="EDED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E98F6-BB15-C75A-87E8-72FB21D959B7}"/>
              </a:ext>
            </a:extLst>
          </p:cNvPr>
          <p:cNvSpPr txBox="1"/>
          <p:nvPr/>
        </p:nvSpPr>
        <p:spPr>
          <a:xfrm>
            <a:off x="805587" y="2363067"/>
            <a:ext cx="6289095" cy="1449104"/>
          </a:xfrm>
          <a:prstGeom prst="rect">
            <a:avLst/>
          </a:prstGeom>
          <a:solidFill>
            <a:srgbClr val="EDED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88FB3A9-F43E-0F81-E517-40B59BF27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85" y="234297"/>
            <a:ext cx="10891247" cy="528529"/>
          </a:xfrm>
        </p:spPr>
        <p:txBody>
          <a:bodyPr/>
          <a:lstStyle/>
          <a:p>
            <a:r>
              <a:rPr lang="en-US" dirty="0"/>
              <a:t>Independent museums, galleries &amp; heritage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871CB-A474-2879-2711-8B08B537C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191" y="1898338"/>
            <a:ext cx="6600839" cy="914025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Museums cover a wide range of subject matter…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E7EDE7B-FD71-681A-62B0-D835A9A09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702" r="18702"/>
          <a:stretch/>
        </p:blipFill>
        <p:spPr/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D45AD4E-2817-F1BC-C8FE-02D090562934}"/>
              </a:ext>
            </a:extLst>
          </p:cNvPr>
          <p:cNvSpPr txBox="1">
            <a:spLocks/>
          </p:cNvSpPr>
          <p:nvPr/>
        </p:nvSpPr>
        <p:spPr>
          <a:xfrm>
            <a:off x="1820415" y="3554384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3C8ECE6-12D7-8DB2-93D6-7616408C3C01}"/>
              </a:ext>
            </a:extLst>
          </p:cNvPr>
          <p:cNvSpPr txBox="1">
            <a:spLocks/>
          </p:cNvSpPr>
          <p:nvPr/>
        </p:nvSpPr>
        <p:spPr>
          <a:xfrm>
            <a:off x="1820415" y="4701347"/>
            <a:ext cx="8043012" cy="644533"/>
          </a:xfrm>
          <a:prstGeom prst="rect">
            <a:avLst/>
          </a:prstGeom>
        </p:spPr>
        <p:txBody>
          <a:bodyPr/>
          <a:lstStyle>
            <a:lvl1pPr marL="288000" indent="-288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Tx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FAC6BA-FB83-5F27-FA07-38B4F267DADD}"/>
              </a:ext>
            </a:extLst>
          </p:cNvPr>
          <p:cNvSpPr txBox="1"/>
          <p:nvPr/>
        </p:nvSpPr>
        <p:spPr>
          <a:xfrm>
            <a:off x="2150294" y="4389589"/>
            <a:ext cx="48905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buClr>
                <a:schemeClr val="dk1"/>
              </a:buClr>
              <a:buSzPts val="1800"/>
            </a:pPr>
            <a:r>
              <a:rPr lang="en-GB" sz="1600" dirty="0"/>
              <a:t>	deal with specialist subjects and transport - military, industrial heritage, galleries and famous persons are most popular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0936A-6FA0-31C7-97E5-F90AB0752BC4}"/>
              </a:ext>
            </a:extLst>
          </p:cNvPr>
          <p:cNvSpPr txBox="1"/>
          <p:nvPr/>
        </p:nvSpPr>
        <p:spPr>
          <a:xfrm>
            <a:off x="637276" y="2435766"/>
            <a:ext cx="56150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42900">
              <a:buClr>
                <a:schemeClr val="dk1"/>
              </a:buClr>
              <a:buSzPts val="1800"/>
            </a:pPr>
            <a:r>
              <a:rPr lang="en-GB" sz="8000" b="1" dirty="0">
                <a:solidFill>
                  <a:schemeClr val="accent2"/>
                </a:solidFill>
                <a:latin typeface="+mj-lt"/>
              </a:rPr>
              <a:t>1/3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1245F-77A0-D1BD-99C1-AD1995D2BAC0}"/>
              </a:ext>
            </a:extLst>
          </p:cNvPr>
          <p:cNvSpPr txBox="1"/>
          <p:nvPr/>
        </p:nvSpPr>
        <p:spPr>
          <a:xfrm>
            <a:off x="805587" y="4082466"/>
            <a:ext cx="1883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chemeClr val="accent2"/>
                </a:solidFill>
                <a:latin typeface="+mj-lt"/>
              </a:rPr>
              <a:t>2/3</a:t>
            </a:r>
            <a:endParaRPr lang="en-GB" sz="8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DABDC-670F-A3C6-740A-BA57CEB26E46}"/>
              </a:ext>
            </a:extLst>
          </p:cNvPr>
          <p:cNvSpPr txBox="1"/>
          <p:nvPr/>
        </p:nvSpPr>
        <p:spPr>
          <a:xfrm>
            <a:off x="2520568" y="2515106"/>
            <a:ext cx="4330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are more general, from major ‘civic’ museums to numerous medium size museums in county towns and over 300 small museums concerned with local and community history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684D249-2698-F657-8C45-1132428769BF}"/>
              </a:ext>
            </a:extLst>
          </p:cNvPr>
          <p:cNvSpPr txBox="1">
            <a:spLocks/>
          </p:cNvSpPr>
          <p:nvPr/>
        </p:nvSpPr>
        <p:spPr>
          <a:xfrm>
            <a:off x="2111674" y="1355260"/>
            <a:ext cx="5718626" cy="5285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594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/>
          <p:nvPr/>
        </p:nvSpPr>
        <p:spPr>
          <a:xfrm>
            <a:off x="2672633" y="2436869"/>
            <a:ext cx="6846734" cy="266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rPr>
              <a:t>How many different careers can you think of in museums, galleries &amp; heritage?</a:t>
            </a: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rgbClr val="06484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2794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</a:rPr>
              <a:t>Use the Discover Creative Careers website to help you…</a:t>
            </a:r>
            <a:endParaRPr sz="2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648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6484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"/>
          <p:cNvSpPr txBox="1"/>
          <p:nvPr/>
        </p:nvSpPr>
        <p:spPr>
          <a:xfrm>
            <a:off x="417464" y="997696"/>
            <a:ext cx="11559380" cy="784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spAutoFit/>
          </a:bodyPr>
          <a:lstStyle/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Copyright Manager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 Handler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Taxidermist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Curator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Digital Archivist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Fashion Historian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 Gallery Manager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Finance Officer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Archaeologist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Fundraiser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Gallery Art Technician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Arts Administrator   </a:t>
            </a: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marR="0"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Librarian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Learning &amp; Participation Manager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Museum Assistant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Exhibition Designer 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Marketing Assistant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Retail/Customer Service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Conservator  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Guides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Admissions/bookings officers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Archivist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Heritage Manager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Historian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57200" marR="0" lvl="0" indent="-3429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Blip>
                <a:blip r:embed="rId3"/>
              </a:buBlip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Catering</a:t>
            </a:r>
            <a:endParaRPr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78B9F3-FE7F-8327-A2D9-14F4D783B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6" y="281755"/>
            <a:ext cx="11976844" cy="715942"/>
          </a:xfrm>
        </p:spPr>
        <p:txBody>
          <a:bodyPr/>
          <a:lstStyle/>
          <a:p>
            <a:r>
              <a:rPr lang="en-US" dirty="0"/>
              <a:t>Careers in museums, galleries and heritage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315950" y="257880"/>
            <a:ext cx="98209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800" kern="1200" dirty="0">
                <a:solidFill>
                  <a:srgbClr val="25135E"/>
                </a:solidFill>
                <a:latin typeface="Arial Black" panose="020B0A04020102020204"/>
                <a:ea typeface="+mj-ea"/>
                <a:cs typeface="+mj-cs"/>
                <a:sym typeface="Arial"/>
              </a:rPr>
              <a:t>Photography Exhibition at the V&amp;A</a:t>
            </a:r>
            <a:br>
              <a:rPr lang="en-US" sz="3800" kern="1200" dirty="0">
                <a:solidFill>
                  <a:srgbClr val="25135E"/>
                </a:solidFill>
                <a:latin typeface="Arial Black" panose="020B0A04020102020204"/>
                <a:ea typeface="+mj-ea"/>
                <a:cs typeface="+mj-cs"/>
                <a:sym typeface="Arial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2" name="Online Media 1" title="What Curators look for in a Photographers Work - V&amp;A">
            <a:hlinkClick r:id="" action="ppaction://media"/>
            <a:extLst>
              <a:ext uri="{FF2B5EF4-FFF2-40B4-BE49-F238E27FC236}">
                <a16:creationId xmlns:a16="http://schemas.microsoft.com/office/drawing/2014/main" id="{0B50B2B1-C89A-C91E-3853-1D71EDAE09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0775" y="1419670"/>
            <a:ext cx="8550451" cy="4831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>
            <a:spLocks noGrp="1"/>
          </p:cNvSpPr>
          <p:nvPr>
            <p:ph type="body" sz="quarter" idx="10"/>
          </p:nvPr>
        </p:nvSpPr>
        <p:spPr>
          <a:xfrm>
            <a:off x="336541" y="1314346"/>
            <a:ext cx="5490927" cy="299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Museum curators manage collections of objects of artistic, scientific, historical and general interest. In your day-to-day duties you may:</a:t>
            </a:r>
            <a:endParaRPr dirty="0"/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select, buy or borrow items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organise records, catalogues and indexes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make sure exhibits are stored under the right conditions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arrange conservation and restoration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help visitors to interpret and enjoy exhibits and collections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organise publicity and fundraising</a:t>
            </a:r>
            <a:endParaRPr dirty="0">
              <a:sym typeface="Arial"/>
            </a:endParaRP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>
                <a:sym typeface="Arial"/>
              </a:rPr>
              <a:t>give talks</a:t>
            </a:r>
            <a:endParaRPr dirty="0">
              <a:sym typeface="Arial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7F7F7F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E9FCDA-F6D9-2204-00D8-5A546C1754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3637" r="23637"/>
          <a:stretch/>
        </p:blipFill>
        <p:spPr/>
      </p:pic>
      <p:sp>
        <p:nvSpPr>
          <p:cNvPr id="149" name="Google Shape;149;p13"/>
          <p:cNvSpPr txBox="1"/>
          <p:nvPr/>
        </p:nvSpPr>
        <p:spPr>
          <a:xfrm>
            <a:off x="336541" y="185553"/>
            <a:ext cx="820593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5135E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Curator – Job role</a:t>
            </a:r>
            <a:endParaRPr sz="4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"/>
          <p:cNvSpPr txBox="1">
            <a:spLocks noGrp="1"/>
          </p:cNvSpPr>
          <p:nvPr>
            <p:ph type="body" sz="quarter" idx="10"/>
          </p:nvPr>
        </p:nvSpPr>
        <p:spPr>
          <a:xfrm>
            <a:off x="336541" y="1375509"/>
            <a:ext cx="5490927" cy="299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The skills and knowledge you will need include:</a:t>
            </a:r>
            <a:endParaRPr sz="1800" dirty="0">
              <a:solidFill>
                <a:schemeClr val="tx1"/>
              </a:solidFill>
              <a:latin typeface="+mn-lt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knowledge of history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of English language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thorough and pay attention to detail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of the fine arts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knowledge of teaching and the ability to design courses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flexible and open to change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ability to use your initiative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ability to work well with others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able to carry out basic tasks on a computer or hand-held device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7F7F7F"/>
              </a:solidFill>
            </a:endParaRPr>
          </a:p>
        </p:txBody>
      </p:sp>
      <p:pic>
        <p:nvPicPr>
          <p:cNvPr id="5" name="Picture Placeholder 4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B292CA85-BB90-E9BC-8120-A5F5862C14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3634" r="23634"/>
          <a:stretch>
            <a:fillRect/>
          </a:stretch>
        </p:blipFill>
        <p:spPr/>
      </p:pic>
      <p:sp>
        <p:nvSpPr>
          <p:cNvPr id="2" name="Google Shape;149;p13">
            <a:extLst>
              <a:ext uri="{FF2B5EF4-FFF2-40B4-BE49-F238E27FC236}">
                <a16:creationId xmlns:a16="http://schemas.microsoft.com/office/drawing/2014/main" id="{177B4F8A-C661-2BFE-5E3F-EB8FB88A8F72}"/>
              </a:ext>
            </a:extLst>
          </p:cNvPr>
          <p:cNvSpPr txBox="1"/>
          <p:nvPr/>
        </p:nvSpPr>
        <p:spPr>
          <a:xfrm>
            <a:off x="336541" y="158258"/>
            <a:ext cx="69581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25135E"/>
                </a:solidFill>
                <a:effectLst/>
                <a:uLnTx/>
                <a:uFillTx/>
                <a:latin typeface="Arial Black" panose="020B0A04020102020204"/>
                <a:ea typeface="+mj-ea"/>
                <a:cs typeface="+mj-cs"/>
              </a:rPr>
              <a:t>Curator – </a:t>
            </a:r>
            <a:r>
              <a:rPr lang="en-US" sz="3800" kern="1200" dirty="0">
                <a:solidFill>
                  <a:srgbClr val="25135E"/>
                </a:solidFill>
                <a:latin typeface="Arial Black" panose="020B0A04020102020204"/>
                <a:ea typeface="+mj-ea"/>
                <a:cs typeface="+mj-cs"/>
              </a:rPr>
              <a:t>skills and knowledge</a:t>
            </a:r>
            <a:endParaRPr sz="4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B3BBE-C5DE-662A-71A6-19BDA9BD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back to your exhibition…</a:t>
            </a:r>
            <a:endParaRPr lang="en-GB" dirty="0"/>
          </a:p>
        </p:txBody>
      </p:sp>
      <p:sp>
        <p:nvSpPr>
          <p:cNvPr id="163" name="Google Shape;163;p15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7F7F7F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0832290-F8A0-06FA-9FE8-1EEC0E63AE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8702" r="18702"/>
          <a:stretch/>
        </p:blipFill>
        <p:spPr/>
      </p:pic>
      <p:sp>
        <p:nvSpPr>
          <p:cNvPr id="166" name="Google Shape;166;p15"/>
          <p:cNvSpPr txBox="1"/>
          <p:nvPr/>
        </p:nvSpPr>
        <p:spPr>
          <a:xfrm>
            <a:off x="964822" y="1812488"/>
            <a:ext cx="5859057" cy="2674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EXTENSION task - 10 Minutes</a:t>
            </a:r>
            <a:endParaRPr lang="en-GB" sz="18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Peer assessment on shared task sheets.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buSzPts val="1800"/>
              <a:buBlip>
                <a:blip r:embed="rId4"/>
              </a:buBlip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What would you change?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buSzPts val="1800"/>
              <a:buBlip>
                <a:blip r:embed="rId4"/>
              </a:buBlip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What went well and even better if?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buSzPts val="1800"/>
              <a:buBlip>
                <a:blip r:embed="rId4"/>
              </a:buBlip>
              <a:defRPr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How would you change your exhibition now from the start of the lesson? </a:t>
            </a:r>
            <a:endParaRPr sz="1800" kern="1200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6238-2FD6-BB61-CA5A-AF4FA74C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check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399FC-4FEC-03BA-1ACD-6DF9D6A8B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6147" y="1943826"/>
            <a:ext cx="4870315" cy="2645171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minutes – exit slip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42900">
              <a:buClr>
                <a:srgbClr val="000000"/>
              </a:buClr>
              <a:buSzPts val="1800"/>
              <a:buBlip>
                <a:blip r:embed="rId3"/>
              </a:buBlip>
              <a:defRPr/>
            </a:pPr>
            <a:r>
              <a:rPr lang="en-US" sz="2000" dirty="0">
                <a:sym typeface="Calibri"/>
              </a:rPr>
              <a:t>How many sub-sectors of the creative industries are there? Can you name them?</a:t>
            </a:r>
          </a:p>
          <a:p>
            <a:pPr marL="457200" indent="-342900">
              <a:buClr>
                <a:srgbClr val="000000"/>
              </a:buClr>
              <a:buSzPts val="1800"/>
              <a:buBlip>
                <a:blip r:embed="rId3"/>
              </a:buBlip>
              <a:defRPr/>
            </a:pPr>
            <a:r>
              <a:rPr lang="en-US" sz="2000" dirty="0">
                <a:sym typeface="Calibri"/>
              </a:rPr>
              <a:t>What skills and qualifications do you need to work in museums, galleries and heritage?</a:t>
            </a:r>
          </a:p>
          <a:p>
            <a:pPr marL="457200" indent="-342900">
              <a:buClr>
                <a:srgbClr val="000000"/>
              </a:buClr>
              <a:buSzPts val="1800"/>
              <a:buBlip>
                <a:blip r:embed="rId3"/>
              </a:buBlip>
              <a:defRPr/>
            </a:pPr>
            <a:r>
              <a:rPr lang="en-US" sz="2000" dirty="0">
                <a:sym typeface="Calibri"/>
              </a:rPr>
              <a:t>Where do you look to find out more about careers and pathways into the creative industries?</a:t>
            </a:r>
            <a:endParaRPr lang="en-US" sz="2000" dirty="0"/>
          </a:p>
          <a:p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491861C-6D40-973E-B779-FEE1813506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721" r="18721"/>
          <a:stretch/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A5752-FAFF-CF8F-6290-AF7E9C07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  <a:r>
              <a:rPr lang="en-GB" dirty="0"/>
              <a:t>…</a:t>
            </a:r>
          </a:p>
        </p:txBody>
      </p:sp>
      <p:pic>
        <p:nvPicPr>
          <p:cNvPr id="5" name="Picture 4" descr="A clipboard with a check mark&#10;&#10;Description automatically generated with medium confidence">
            <a:extLst>
              <a:ext uri="{FF2B5EF4-FFF2-40B4-BE49-F238E27FC236}">
                <a16:creationId xmlns:a16="http://schemas.microsoft.com/office/drawing/2014/main" id="{FFBEC685-AE3C-D02A-7BDB-676B5599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938" y="2282541"/>
            <a:ext cx="740124" cy="115428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EDA309-C3B0-ABD7-256E-C81A88280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4862" y="4315896"/>
            <a:ext cx="8042275" cy="1346200"/>
          </a:xfrm>
        </p:spPr>
        <p:txBody>
          <a:bodyPr/>
          <a:lstStyle/>
          <a:p>
            <a:r>
              <a:rPr lang="en-US" dirty="0"/>
              <a:t>LO: To demonstrate you can identify careers in museums, galleries and heritage </a:t>
            </a: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/>
              <a:t>AIM: To bring the gallery curation experience to life by virtually discovering objects featuring in exhibitions at the V&amp;A</a:t>
            </a:r>
          </a:p>
          <a:p>
            <a:pPr marL="457200" indent="-342900">
              <a:buClr>
                <a:schemeClr val="dk1"/>
              </a:buClr>
              <a:buSzPts val="1800"/>
            </a:pPr>
            <a:r>
              <a:rPr lang="en-US" dirty="0"/>
              <a:t>To experience and solve a workplace task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23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/>
          <p:nvPr/>
        </p:nvSpPr>
        <p:spPr>
          <a:xfrm>
            <a:off x="553214" y="172150"/>
            <a:ext cx="9491538" cy="132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Museums, g</a:t>
            </a:r>
            <a:r>
              <a:rPr lang="en-US" sz="3200" b="1" dirty="0" err="1">
                <a:solidFill>
                  <a:srgbClr val="002060"/>
                </a:solidFill>
                <a:latin typeface="Verdana"/>
                <a:ea typeface="Verdana"/>
                <a:sym typeface="Verdana"/>
              </a:rPr>
              <a:t>alleries</a:t>
            </a:r>
            <a:r>
              <a:rPr lang="en-US" sz="3200" b="1" dirty="0">
                <a:solidFill>
                  <a:srgbClr val="002060"/>
                </a:solidFill>
                <a:latin typeface="Verdana"/>
                <a:ea typeface="Verdana"/>
                <a:sym typeface="Verdana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Verdana"/>
              </a:rPr>
              <a:t>and heritage sites – what’s the difference?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6484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279400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6484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6484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6484C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 descr="A stonehenge with a grassy field with Stonehenge in the background&#10;&#10;Description automatically generated">
            <a:extLst>
              <a:ext uri="{FF2B5EF4-FFF2-40B4-BE49-F238E27FC236}">
                <a16:creationId xmlns:a16="http://schemas.microsoft.com/office/drawing/2014/main" id="{48A24A9B-8B27-B9BE-9D00-971F1C11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236" y="1633602"/>
            <a:ext cx="3171976" cy="2114651"/>
          </a:xfrm>
          <a:prstGeom prst="rect">
            <a:avLst/>
          </a:prstGeom>
        </p:spPr>
      </p:pic>
      <p:pic>
        <p:nvPicPr>
          <p:cNvPr id="12" name="Picture 11" descr="A room with a couch and pictures on the wall&#10;&#10;Description automatically generated">
            <a:extLst>
              <a:ext uri="{FF2B5EF4-FFF2-40B4-BE49-F238E27FC236}">
                <a16:creationId xmlns:a16="http://schemas.microsoft.com/office/drawing/2014/main" id="{6A45FB92-A39D-07E9-0950-398FB3C47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510" y="1675270"/>
            <a:ext cx="3171976" cy="2003963"/>
          </a:xfrm>
          <a:prstGeom prst="rect">
            <a:avLst/>
          </a:prstGeom>
        </p:spPr>
      </p:pic>
      <p:pic>
        <p:nvPicPr>
          <p:cNvPr id="2050" name="Picture 2" descr="a woman standing in front of a display of pottery">
            <a:extLst>
              <a:ext uri="{FF2B5EF4-FFF2-40B4-BE49-F238E27FC236}">
                <a16:creationId xmlns:a16="http://schemas.microsoft.com/office/drawing/2014/main" id="{E0D4075D-2B00-F303-2B84-4D1BC754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6" y="1701108"/>
            <a:ext cx="2965704" cy="19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wo person standing inside building">
            <a:extLst>
              <a:ext uri="{FF2B5EF4-FFF2-40B4-BE49-F238E27FC236}">
                <a16:creationId xmlns:a16="http://schemas.microsoft.com/office/drawing/2014/main" id="{53DC71F4-7893-4DDB-AA0A-59096453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94" y="3949038"/>
            <a:ext cx="3242751" cy="182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rple and brown cathedral interior">
            <a:extLst>
              <a:ext uri="{FF2B5EF4-FFF2-40B4-BE49-F238E27FC236}">
                <a16:creationId xmlns:a16="http://schemas.microsoft.com/office/drawing/2014/main" id="{BDE6E477-3C98-D6ED-7CA6-E368B12A6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49" y="3948920"/>
            <a:ext cx="3218117" cy="18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in a museum&#10;&#10;Description automatically generated">
            <a:extLst>
              <a:ext uri="{FF2B5EF4-FFF2-40B4-BE49-F238E27FC236}">
                <a16:creationId xmlns:a16="http://schemas.microsoft.com/office/drawing/2014/main" id="{63A4ADB9-8DAC-3AC3-6F2F-352465470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347" y="3819010"/>
            <a:ext cx="3028710" cy="20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1BC0-0AB3-660A-5C95-E5F87D574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 sectors =</a:t>
            </a:r>
            <a:br>
              <a:rPr lang="en-GB" dirty="0"/>
            </a:br>
            <a:r>
              <a:rPr lang="en-GB" dirty="0"/>
              <a:t>lots of opportunities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341673-3A3D-E29E-4521-635286785F58}"/>
              </a:ext>
            </a:extLst>
          </p:cNvPr>
          <p:cNvGrpSpPr/>
          <p:nvPr/>
        </p:nvGrpSpPr>
        <p:grpSpPr>
          <a:xfrm>
            <a:off x="1148371" y="2040650"/>
            <a:ext cx="9790079" cy="3582835"/>
            <a:chOff x="1148371" y="2040650"/>
            <a:chExt cx="9790079" cy="3582835"/>
          </a:xfrm>
        </p:grpSpPr>
        <p:pic>
          <p:nvPicPr>
            <p:cNvPr id="5" name="Picture 4" descr="A picture containing text, sign, businesscard, vector graphics&#10;&#10;Description automatically generated">
              <a:extLst>
                <a:ext uri="{FF2B5EF4-FFF2-40B4-BE49-F238E27FC236}">
                  <a16:creationId xmlns:a16="http://schemas.microsoft.com/office/drawing/2014/main" id="{50F1945A-9213-788B-633C-A312EE2A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72" y="2067385"/>
              <a:ext cx="1118135" cy="1118135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A369F1D9-3812-F0E2-6B0D-E9DC8E6A8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28" y="2052660"/>
              <a:ext cx="1118135" cy="1118135"/>
            </a:xfrm>
            <a:prstGeom prst="rect">
              <a:avLst/>
            </a:prstGeom>
          </p:spPr>
        </p:pic>
        <p:pic>
          <p:nvPicPr>
            <p:cNvPr id="9" name="Picture 8" descr="A picture containing text, sign, businesscard&#10;&#10;Description automatically generated">
              <a:extLst>
                <a:ext uri="{FF2B5EF4-FFF2-40B4-BE49-F238E27FC236}">
                  <a16:creationId xmlns:a16="http://schemas.microsoft.com/office/drawing/2014/main" id="{C673E60A-1886-59D5-7170-A95B7080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09" y="3897881"/>
              <a:ext cx="1118135" cy="1118135"/>
            </a:xfrm>
            <a:prstGeom prst="rect">
              <a:avLst/>
            </a:prstGeom>
          </p:spPr>
        </p:pic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0AFB4F4-788E-21E9-7AAD-F0674810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72" y="3932659"/>
              <a:ext cx="1118135" cy="1118135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FE56A670-85D3-AA43-6501-04596E0D7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862" y="2067385"/>
              <a:ext cx="1118135" cy="1118135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0FC5EE87-7D90-C64A-17F1-BC1EC8D2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850" y="2067385"/>
              <a:ext cx="1118135" cy="1118135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8E6B77A-442B-D8C4-5DA1-4A82BDA62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487" y="2057446"/>
              <a:ext cx="1118135" cy="1118135"/>
            </a:xfrm>
            <a:prstGeom prst="rect">
              <a:avLst/>
            </a:prstGeom>
          </p:spPr>
        </p:pic>
        <p:pic>
          <p:nvPicPr>
            <p:cNvPr id="19" name="Picture 18" descr="A picture containing text, queen, sign&#10;&#10;Description automatically generated">
              <a:extLst>
                <a:ext uri="{FF2B5EF4-FFF2-40B4-BE49-F238E27FC236}">
                  <a16:creationId xmlns:a16="http://schemas.microsoft.com/office/drawing/2014/main" id="{B50BBF13-DA26-2FB1-745B-A3CB8D68C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0850" y="3921225"/>
              <a:ext cx="1118135" cy="1118135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65AE5C4E-2FB3-331A-9376-83634467D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487" y="3921225"/>
              <a:ext cx="1118135" cy="1118135"/>
            </a:xfrm>
            <a:prstGeom prst="rect">
              <a:avLst/>
            </a:prstGeom>
          </p:spPr>
        </p:pic>
        <p:pic>
          <p:nvPicPr>
            <p:cNvPr id="23" name="Picture 22" descr="A picture containing text, stationary, businesscard, sign&#10;&#10;Description automatically generated">
              <a:extLst>
                <a:ext uri="{FF2B5EF4-FFF2-40B4-BE49-F238E27FC236}">
                  <a16:creationId xmlns:a16="http://schemas.microsoft.com/office/drawing/2014/main" id="{21D78C58-9707-0711-C1F9-0B1A23C09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7928" y="3913566"/>
              <a:ext cx="1118135" cy="1118135"/>
            </a:xfrm>
            <a:prstGeom prst="rect">
              <a:avLst/>
            </a:prstGeom>
          </p:spPr>
        </p:pic>
        <p:pic>
          <p:nvPicPr>
            <p:cNvPr id="25" name="Picture 24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455DBC4A-8525-4BE4-1426-5780F36AF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1862" y="3897881"/>
              <a:ext cx="1118135" cy="1118135"/>
            </a:xfrm>
            <a:prstGeom prst="rect">
              <a:avLst/>
            </a:prstGeom>
          </p:spPr>
        </p:pic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2E8C57BF-827D-BC0F-0907-A84C1FFEF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09" y="2040650"/>
              <a:ext cx="1118135" cy="111813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C4EC91-1092-2FE8-9761-F5FCAAEA5B5F}"/>
                </a:ext>
              </a:extLst>
            </p:cNvPr>
            <p:cNvSpPr txBox="1"/>
            <p:nvPr/>
          </p:nvSpPr>
          <p:spPr>
            <a:xfrm>
              <a:off x="1148371" y="3232474"/>
              <a:ext cx="1459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Advertising </a:t>
              </a:r>
              <a:br>
                <a:rPr lang="en-GB" sz="1200" dirty="0"/>
              </a:br>
              <a:r>
                <a:rPr lang="en-GB" sz="1200" dirty="0"/>
                <a:t>and marketing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F62147-7877-6DB3-3CAA-31FF1F06C26D}"/>
                </a:ext>
              </a:extLst>
            </p:cNvPr>
            <p:cNvSpPr txBox="1"/>
            <p:nvPr/>
          </p:nvSpPr>
          <p:spPr>
            <a:xfrm>
              <a:off x="2830961" y="3232474"/>
              <a:ext cx="1459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Design (product graphic, fashion)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A6BEC7-2E5D-91A5-F5D1-9A4F9DE3B713}"/>
                </a:ext>
              </a:extLst>
            </p:cNvPr>
            <p:cNvSpPr txBox="1"/>
            <p:nvPr/>
          </p:nvSpPr>
          <p:spPr>
            <a:xfrm>
              <a:off x="4425208" y="3324807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Video games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4C06CD-C6E4-F432-FF0B-BA4F0D0D98CC}"/>
                </a:ext>
              </a:extLst>
            </p:cNvPr>
            <p:cNvSpPr txBox="1"/>
            <p:nvPr/>
          </p:nvSpPr>
          <p:spPr>
            <a:xfrm>
              <a:off x="6019949" y="3140141"/>
              <a:ext cx="145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Film TV, </a:t>
              </a:r>
              <a:br>
                <a:rPr lang="en-GB" sz="1200" dirty="0"/>
              </a:br>
              <a:r>
                <a:rPr lang="en-GB" sz="1200" dirty="0"/>
                <a:t>video radio and photography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1A7F78-A412-9756-E483-EE58F237A20D}"/>
                </a:ext>
              </a:extLst>
            </p:cNvPr>
            <p:cNvSpPr txBox="1"/>
            <p:nvPr/>
          </p:nvSpPr>
          <p:spPr>
            <a:xfrm>
              <a:off x="7675099" y="3232474"/>
              <a:ext cx="1603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Animation and </a:t>
              </a:r>
              <a:br>
                <a:rPr lang="en-GB" sz="1200" dirty="0"/>
              </a:br>
              <a:r>
                <a:rPr lang="en-GB" sz="1200" dirty="0"/>
                <a:t>VFX (visual effects)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1B5696-E907-6A38-C8B1-477F87AC2943}"/>
                </a:ext>
              </a:extLst>
            </p:cNvPr>
            <p:cNvSpPr txBox="1"/>
            <p:nvPr/>
          </p:nvSpPr>
          <p:spPr>
            <a:xfrm>
              <a:off x="9334658" y="3324807"/>
              <a:ext cx="1603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Heritage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693B97-9BF3-C832-D5D4-7A745A60C2F0}"/>
                </a:ext>
              </a:extLst>
            </p:cNvPr>
            <p:cNvSpPr txBox="1"/>
            <p:nvPr/>
          </p:nvSpPr>
          <p:spPr>
            <a:xfrm>
              <a:off x="1148371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Crafts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B4841C-74F1-3E3F-4792-6FBC0013FA8F}"/>
                </a:ext>
              </a:extLst>
            </p:cNvPr>
            <p:cNvSpPr txBox="1"/>
            <p:nvPr/>
          </p:nvSpPr>
          <p:spPr>
            <a:xfrm>
              <a:off x="2830961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Publishing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CE9DF5-4C90-5BC0-8A82-38EEE85C2C7C}"/>
                </a:ext>
              </a:extLst>
            </p:cNvPr>
            <p:cNvSpPr txBox="1"/>
            <p:nvPr/>
          </p:nvSpPr>
          <p:spPr>
            <a:xfrm>
              <a:off x="4425208" y="5161820"/>
              <a:ext cx="1459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Architecture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354296-1B68-8DD7-5962-654626C0CCC6}"/>
                </a:ext>
              </a:extLst>
            </p:cNvPr>
            <p:cNvSpPr txBox="1"/>
            <p:nvPr/>
          </p:nvSpPr>
          <p:spPr>
            <a:xfrm>
              <a:off x="6019949" y="4977154"/>
              <a:ext cx="1459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IT, software and computer services (‘creative tech’)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B42BD3-4E55-2F84-C679-9BD7CF9A28DB}"/>
                </a:ext>
              </a:extLst>
            </p:cNvPr>
            <p:cNvSpPr txBox="1"/>
            <p:nvPr/>
          </p:nvSpPr>
          <p:spPr>
            <a:xfrm>
              <a:off x="7814271" y="5069487"/>
              <a:ext cx="1325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Museums, galleries and libraries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D857735-1950-93EE-9227-7ECD4FE3C8E6}"/>
                </a:ext>
              </a:extLst>
            </p:cNvPr>
            <p:cNvSpPr txBox="1"/>
            <p:nvPr/>
          </p:nvSpPr>
          <p:spPr>
            <a:xfrm>
              <a:off x="9473830" y="5069487"/>
              <a:ext cx="1325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Music, performing and visual arts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FDE5D003-2404-64B1-E596-25C133F74C94}"/>
              </a:ext>
            </a:extLst>
          </p:cNvPr>
          <p:cNvSpPr/>
          <p:nvPr/>
        </p:nvSpPr>
        <p:spPr>
          <a:xfrm rot="5400000">
            <a:off x="9980089" y="5091491"/>
            <a:ext cx="371465" cy="1059601"/>
          </a:xfrm>
          <a:prstGeom prst="ellipse">
            <a:avLst/>
          </a:prstGeom>
          <a:noFill/>
          <a:ln>
            <a:solidFill>
              <a:srgbClr val="FF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F37622-A93F-3C84-65A2-F0F5FE4ED79D}"/>
              </a:ext>
            </a:extLst>
          </p:cNvPr>
          <p:cNvSpPr/>
          <p:nvPr/>
        </p:nvSpPr>
        <p:spPr>
          <a:xfrm>
            <a:off x="9226727" y="1769305"/>
            <a:ext cx="1842971" cy="2173664"/>
          </a:xfrm>
          <a:prstGeom prst="ellipse">
            <a:avLst/>
          </a:prstGeom>
          <a:noFill/>
          <a:ln>
            <a:solidFill>
              <a:srgbClr val="FF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B31D8A-AE1C-981E-E5AF-D0AFFC2DD8DF}"/>
              </a:ext>
            </a:extLst>
          </p:cNvPr>
          <p:cNvSpPr/>
          <p:nvPr/>
        </p:nvSpPr>
        <p:spPr>
          <a:xfrm>
            <a:off x="7499649" y="3833652"/>
            <a:ext cx="1842971" cy="2173664"/>
          </a:xfrm>
          <a:prstGeom prst="ellipse">
            <a:avLst/>
          </a:prstGeom>
          <a:noFill/>
          <a:ln>
            <a:solidFill>
              <a:srgbClr val="FF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3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E1BC0-0AB3-660A-5C95-E5F87D57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33" y="638012"/>
            <a:ext cx="5973733" cy="1590385"/>
          </a:xfrm>
        </p:spPr>
        <p:txBody>
          <a:bodyPr/>
          <a:lstStyle/>
          <a:p>
            <a:r>
              <a:rPr lang="en-US" dirty="0"/>
              <a:t>Question and Answer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C412D-395E-4CE2-F0B4-4DA5D9CE73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785" y="1753519"/>
            <a:ext cx="5622277" cy="2999549"/>
          </a:xfrm>
        </p:spPr>
        <p:txBody>
          <a:bodyPr/>
          <a:lstStyle/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ea typeface="Calibri"/>
                <a:cs typeface="Calibri" panose="020F0502020204030204" pitchFamily="34" charset="0"/>
                <a:sym typeface="Calibri"/>
              </a:rPr>
              <a:t>Independent museums and galleries play a valuable role in their communities, contributing to a sense of place and making up an important part of the tourism economy. </a:t>
            </a:r>
            <a:endParaRPr lang="en-US" sz="1800" dirty="0">
              <a:cs typeface="Calibri" panose="020F0502020204030204" pitchFamily="34" charset="0"/>
            </a:endParaRPr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US" sz="1800" dirty="0">
              <a:ea typeface="Calibri"/>
              <a:cs typeface="Calibri" panose="020F0502020204030204" pitchFamily="34" charset="0"/>
              <a:sym typeface="Calibri"/>
            </a:endParaRPr>
          </a:p>
          <a:p>
            <a:pPr lvl="0">
              <a:spcAft>
                <a:spcPts val="0"/>
              </a:spcAft>
            </a:pPr>
            <a:r>
              <a:rPr lang="en-US" sz="1800" dirty="0">
                <a:sym typeface="Calibri"/>
              </a:rPr>
              <a:t>What museums, galleries</a:t>
            </a:r>
            <a:r>
              <a:rPr lang="en-US" sz="1800" dirty="0"/>
              <a:t>, </a:t>
            </a:r>
            <a:r>
              <a:rPr lang="en-US" sz="1800" dirty="0">
                <a:sym typeface="Calibri"/>
              </a:rPr>
              <a:t>heritage sites or </a:t>
            </a:r>
            <a:r>
              <a:rPr lang="en-US" sz="1800" dirty="0"/>
              <a:t>attractions </a:t>
            </a:r>
            <a:r>
              <a:rPr lang="en-US" sz="1800" dirty="0">
                <a:sym typeface="Calibri"/>
              </a:rPr>
              <a:t>do you have near you?</a:t>
            </a:r>
            <a:endParaRPr lang="en-US" sz="1800" dirty="0"/>
          </a:p>
          <a:p>
            <a:pPr lvl="0">
              <a:spcAft>
                <a:spcPts val="0"/>
              </a:spcAft>
            </a:pPr>
            <a:r>
              <a:rPr lang="en-US" sz="1800" dirty="0"/>
              <a:t>Did you find any experiential or interactive activities there? </a:t>
            </a:r>
          </a:p>
          <a:p>
            <a:pPr lvl="0">
              <a:spcAft>
                <a:spcPts val="0"/>
              </a:spcAft>
              <a:buClr>
                <a:srgbClr val="595959"/>
              </a:buClr>
            </a:pPr>
            <a:r>
              <a:rPr lang="en-US" sz="1800" dirty="0"/>
              <a:t>What was interesting about these places? </a:t>
            </a:r>
          </a:p>
          <a:p>
            <a:pPr lvl="0">
              <a:spcAft>
                <a:spcPts val="0"/>
              </a:spcAft>
            </a:pPr>
            <a:r>
              <a:rPr lang="en-US" sz="1800" dirty="0"/>
              <a:t>Could anything be improved? </a:t>
            </a:r>
          </a:p>
          <a:p>
            <a:pPr marL="114300" indent="0">
              <a:buClr>
                <a:schemeClr val="dk1"/>
              </a:buClr>
              <a:buSzPts val="1800"/>
              <a:buNone/>
            </a:pP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8DA829D-9C45-6480-0676-5FCC41ADFB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3" r="123"/>
          <a:stretch/>
        </p:blipFill>
        <p:spPr/>
      </p:pic>
    </p:spTree>
    <p:extLst>
      <p:ext uri="{BB962C8B-B14F-4D97-AF65-F5344CB8AC3E}">
        <p14:creationId xmlns:p14="http://schemas.microsoft.com/office/powerpoint/2010/main" val="31034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7a6b60697_0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10- 15 minute </a:t>
            </a:r>
            <a:r>
              <a:rPr 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task</a:t>
            </a:r>
            <a:endParaRPr dirty="0"/>
          </a:p>
        </p:txBody>
      </p:sp>
      <p:sp>
        <p:nvSpPr>
          <p:cNvPr id="86" name="Google Shape;86;g247a6b60697_0_0"/>
          <p:cNvSpPr txBox="1">
            <a:spLocks noGrp="1"/>
          </p:cNvSpPr>
          <p:nvPr>
            <p:ph type="body" sz="quarter" idx="10"/>
          </p:nvPr>
        </p:nvSpPr>
        <p:spPr>
          <a:xfrm>
            <a:off x="779117" y="1608041"/>
            <a:ext cx="6261763" cy="26451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You are asked to create an exhibition showcasing art from your school. Which art would you select and why? 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/>
              <a:t>Draw an example of the layout of the exhibition considering spaces you have within your school. Note below: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cs typeface="Calibri"/>
            </a:endParaRP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SzPts val="2400"/>
              <a:buBlip>
                <a:blip r:embed="rId3"/>
              </a:buBlip>
            </a:pPr>
            <a:r>
              <a:rPr lang="en-US" sz="1800" dirty="0">
                <a:cs typeface="Calibri"/>
              </a:rPr>
              <a:t>Who is this exhibition aimed at? How do you know? 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SzPts val="2400"/>
              <a:buBlip>
                <a:blip r:embed="rId3"/>
              </a:buBlip>
            </a:pPr>
            <a:r>
              <a:rPr lang="en-US" sz="1800" dirty="0">
                <a:cs typeface="Calibri"/>
              </a:rPr>
              <a:t>What do you want your visitors to learn? How will you facilitate this?</a:t>
            </a:r>
          </a:p>
          <a:p>
            <a:pPr marL="288000" indent="-288000">
              <a:lnSpc>
                <a:spcPct val="100000"/>
              </a:lnSpc>
              <a:buClr>
                <a:srgbClr val="000000"/>
              </a:buClr>
              <a:buSzPts val="2400"/>
              <a:buBlip>
                <a:blip r:embed="rId3"/>
              </a:buBlip>
            </a:pPr>
            <a:r>
              <a:rPr lang="en-US" sz="1800" dirty="0">
                <a:cs typeface="Calibri"/>
              </a:rPr>
              <a:t>How would you make your experience more interactive and sensory? What other items might you include in your exhibition? </a:t>
            </a:r>
            <a:endParaRPr sz="1800" dirty="0">
              <a:cs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Extension: </a:t>
            </a:r>
            <a:r>
              <a:rPr lang="en-US" sz="1800" dirty="0"/>
              <a:t>explain why to the teacher (verbal)</a:t>
            </a:r>
            <a:endParaRPr sz="1800" dirty="0"/>
          </a:p>
        </p:txBody>
      </p:sp>
      <p:pic>
        <p:nvPicPr>
          <p:cNvPr id="3" name="Picture Placeholder 2" descr="A long hallway with pictures on the wall&#10;&#10;Description automatically generated">
            <a:extLst>
              <a:ext uri="{FF2B5EF4-FFF2-40B4-BE49-F238E27FC236}">
                <a16:creationId xmlns:a16="http://schemas.microsoft.com/office/drawing/2014/main" id="{B331998C-0ACE-3ED3-F6BE-5E4D83ECCC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3595" r="23595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/>
          <p:nvPr/>
        </p:nvSpPr>
        <p:spPr>
          <a:xfrm>
            <a:off x="590840" y="2271843"/>
            <a:ext cx="9852045" cy="1890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8000" lvl="0" indent="-288000" fontAlgn="base">
              <a:spcBef>
                <a:spcPts val="1000"/>
              </a:spcBef>
              <a:buSzPts val="2400"/>
              <a:buBlip>
                <a:blip r:embed="rId3"/>
              </a:buBlip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Note down 5-8 jobs you can do within the sector.</a:t>
            </a:r>
          </a:p>
          <a:p>
            <a:pPr lvl="0" fontAlgn="base">
              <a:spcBef>
                <a:spcPts val="1000"/>
              </a:spcBef>
              <a:buSzPts val="2400"/>
            </a:pPr>
            <a:endParaRPr lang="en-GB" sz="20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marL="288000" lvl="0" indent="-288000" fontAlgn="base">
              <a:spcBef>
                <a:spcPts val="1000"/>
              </a:spcBef>
              <a:buSzPts val="2400"/>
              <a:buBlip>
                <a:blip r:embed="rId3"/>
              </a:buBlip>
            </a:pP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Write down examples of 2-3 jobs you’ve never heard of. 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Extension</a:t>
            </a:r>
            <a:r>
              <a:rPr lang="en-GB" sz="20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 - can you find out what they are?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dirty="0"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 dirty="0">
              <a:solidFill>
                <a:srgbClr val="06484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-25400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6484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Google Shape;85;g247a6b60697_0_0">
            <a:extLst>
              <a:ext uri="{FF2B5EF4-FFF2-40B4-BE49-F238E27FC236}">
                <a16:creationId xmlns:a16="http://schemas.microsoft.com/office/drawing/2014/main" id="{C527F28E-ADEE-8546-6D69-F5AF609D01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Video: Watch and listen…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36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77DC22DA-4A81-256D-F17C-A18B0EE80A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758" y="653534"/>
            <a:ext cx="8380484" cy="4714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467D9-79EF-76A9-F410-A981B41AEE7B}"/>
              </a:ext>
            </a:extLst>
          </p:cNvPr>
          <p:cNvSpPr txBox="1"/>
          <p:nvPr/>
        </p:nvSpPr>
        <p:spPr>
          <a:xfrm>
            <a:off x="1546401" y="5608430"/>
            <a:ext cx="10544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Discussion: </a:t>
            </a:r>
            <a:r>
              <a:rPr lang="en-US" sz="2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 there anything you learnt about the sector you didn’t know before?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03DD-75DF-540D-E154-C71C2101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0" y="605790"/>
            <a:ext cx="6029879" cy="1141730"/>
          </a:xfrm>
        </p:spPr>
        <p:txBody>
          <a:bodyPr/>
          <a:lstStyle/>
          <a:p>
            <a:r>
              <a:rPr lang="en-US" dirty="0"/>
              <a:t>National museums, galleries &amp; heritage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871CB-A474-2879-2711-8B08B537C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073" y="2353310"/>
            <a:ext cx="5153673" cy="3275330"/>
          </a:xfrm>
        </p:spPr>
        <p:txBody>
          <a:bodyPr/>
          <a:lstStyle/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ea typeface="Calibri"/>
                <a:cs typeface="Calibri"/>
                <a:sym typeface="Calibri"/>
              </a:rPr>
              <a:t>National museums are run and funded directly by the central government. </a:t>
            </a:r>
            <a:endParaRPr lang="en-US" sz="2000" dirty="0"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ea typeface="Calibri"/>
                <a:cs typeface="Calibri"/>
                <a:sym typeface="Calibri"/>
              </a:rPr>
              <a:t>They are generally larger institutions that hold collections considered to be of national importance. </a:t>
            </a:r>
            <a:endParaRPr lang="en-US" sz="2000" dirty="0"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ea typeface="Calibri"/>
                <a:cs typeface="Calibri"/>
                <a:sym typeface="Calibri"/>
              </a:rPr>
              <a:t>It is free to access the permanent collections in all national museums, though they may still charge for temporary exhibitions.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lang="en-US" sz="2000" dirty="0">
              <a:sym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26BAA4-2286-0DFD-AC2D-07129667A24C}"/>
              </a:ext>
            </a:extLst>
          </p:cNvPr>
          <p:cNvGrpSpPr/>
          <p:nvPr/>
        </p:nvGrpSpPr>
        <p:grpSpPr>
          <a:xfrm>
            <a:off x="6180881" y="1990846"/>
            <a:ext cx="5278056" cy="3637794"/>
            <a:chOff x="6180881" y="1990846"/>
            <a:chExt cx="5278056" cy="363779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31ADC9F-1580-4ED0-8C2D-40A8C0E99BE0}"/>
                </a:ext>
              </a:extLst>
            </p:cNvPr>
            <p:cNvSpPr/>
            <p:nvPr/>
          </p:nvSpPr>
          <p:spPr>
            <a:xfrm>
              <a:off x="6180881" y="1990846"/>
              <a:ext cx="5278056" cy="36377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7839117-A920-12B5-EA18-E1D080A77972}"/>
                </a:ext>
              </a:extLst>
            </p:cNvPr>
            <p:cNvSpPr/>
            <p:nvPr/>
          </p:nvSpPr>
          <p:spPr>
            <a:xfrm>
              <a:off x="6600399" y="2343150"/>
              <a:ext cx="814628" cy="814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D24D5B-0950-1487-12C5-61A916A95A8F}"/>
                </a:ext>
              </a:extLst>
            </p:cNvPr>
            <p:cNvSpPr/>
            <p:nvPr/>
          </p:nvSpPr>
          <p:spPr>
            <a:xfrm>
              <a:off x="6600399" y="3363635"/>
              <a:ext cx="814628" cy="814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687C93-21C2-1422-F54B-9586C44711C4}"/>
                </a:ext>
              </a:extLst>
            </p:cNvPr>
            <p:cNvSpPr/>
            <p:nvPr/>
          </p:nvSpPr>
          <p:spPr>
            <a:xfrm>
              <a:off x="6600399" y="4457642"/>
              <a:ext cx="814628" cy="8146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1901D078-F361-2883-E08C-D5410850D71D}"/>
                </a:ext>
              </a:extLst>
            </p:cNvPr>
            <p:cNvSpPr txBox="1">
              <a:spLocks/>
            </p:cNvSpPr>
            <p:nvPr/>
          </p:nvSpPr>
          <p:spPr>
            <a:xfrm>
              <a:off x="7530983" y="2409919"/>
              <a:ext cx="3573897" cy="668741"/>
            </a:xfrm>
            <a:prstGeom prst="rect">
              <a:avLst/>
            </a:prstGeom>
          </p:spPr>
          <p:txBody>
            <a:bodyPr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3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8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90000"/>
                <a:buFontTx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b="1" dirty="0">
                  <a:solidFill>
                    <a:schemeClr val="tx2"/>
                  </a:solidFill>
                </a:rPr>
                <a:t>Museum examples:</a:t>
              </a:r>
              <a:br>
                <a:rPr lang="en-GB" sz="1400" dirty="0"/>
              </a:br>
              <a:r>
                <a:rPr lang="en-GB" sz="1400" dirty="0"/>
                <a:t>British Museum, Science Museum, National Museums in Liverpool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E988C64A-9A8F-C0E1-FC03-46DA04AA1498}"/>
                </a:ext>
              </a:extLst>
            </p:cNvPr>
            <p:cNvSpPr txBox="1">
              <a:spLocks/>
            </p:cNvSpPr>
            <p:nvPr/>
          </p:nvSpPr>
          <p:spPr>
            <a:xfrm>
              <a:off x="7530983" y="3436578"/>
              <a:ext cx="3573897" cy="668741"/>
            </a:xfrm>
            <a:prstGeom prst="rect">
              <a:avLst/>
            </a:prstGeom>
          </p:spPr>
          <p:txBody>
            <a:bodyPr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3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8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90000"/>
                <a:buFontTx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b="1" dirty="0">
                  <a:solidFill>
                    <a:schemeClr val="tx2"/>
                  </a:solidFill>
                </a:rPr>
                <a:t>Gallery examples:</a:t>
              </a:r>
              <a:br>
                <a:rPr lang="en-GB" sz="1400" dirty="0"/>
              </a:br>
              <a:r>
                <a:rPr lang="en-GB" sz="1400" dirty="0"/>
                <a:t>National Portrait Gallery, Tate (London , Liverpool, St Ives Cornwall)</a:t>
              </a:r>
            </a:p>
          </p:txBody>
        </p:sp>
        <p:sp>
          <p:nvSpPr>
            <p:cNvPr id="21" name="Text Placeholder 2">
              <a:extLst>
                <a:ext uri="{FF2B5EF4-FFF2-40B4-BE49-F238E27FC236}">
                  <a16:creationId xmlns:a16="http://schemas.microsoft.com/office/drawing/2014/main" id="{884A4515-690B-123D-98DC-DCC51ECD5D6E}"/>
                </a:ext>
              </a:extLst>
            </p:cNvPr>
            <p:cNvSpPr txBox="1">
              <a:spLocks/>
            </p:cNvSpPr>
            <p:nvPr/>
          </p:nvSpPr>
          <p:spPr>
            <a:xfrm>
              <a:off x="7530983" y="4530585"/>
              <a:ext cx="3573897" cy="668741"/>
            </a:xfrm>
            <a:prstGeom prst="rect">
              <a:avLst/>
            </a:prstGeom>
          </p:spPr>
          <p:txBody>
            <a:bodyPr/>
            <a:lstStyle>
              <a:lvl1pPr marL="288000" indent="-2880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90000"/>
                <a:buFontTx/>
                <a:buBlip>
                  <a:blip r:embed="rId3"/>
                </a:buBlip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8000" indent="-2880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SzPct val="90000"/>
                <a:buFontTx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b="1" dirty="0">
                  <a:solidFill>
                    <a:schemeClr val="tx2"/>
                  </a:solidFill>
                </a:rPr>
                <a:t>Heritage examples</a:t>
              </a:r>
              <a:br>
                <a:rPr lang="en-GB" sz="1400" dirty="0"/>
              </a:br>
              <a:r>
                <a:rPr lang="en-GB" sz="1400" dirty="0"/>
                <a:t>National Trust, National Heritage Trust, Historic Royal Palaces</a:t>
              </a:r>
            </a:p>
          </p:txBody>
        </p:sp>
        <p:pic>
          <p:nvPicPr>
            <p:cNvPr id="5" name="Picture 4" descr="A blue line drawing of a building&#10;&#10;Description automatically generated">
              <a:extLst>
                <a:ext uri="{FF2B5EF4-FFF2-40B4-BE49-F238E27FC236}">
                  <a16:creationId xmlns:a16="http://schemas.microsoft.com/office/drawing/2014/main" id="{A7A9B5EE-7F07-2A70-4073-6BF4EEA8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16355" y="2480736"/>
              <a:ext cx="526529" cy="526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6" name="Picture 15" descr="A blue rectangle with a triangle&#10;&#10;Description automatically generated">
              <a:extLst>
                <a:ext uri="{FF2B5EF4-FFF2-40B4-BE49-F238E27FC236}">
                  <a16:creationId xmlns:a16="http://schemas.microsoft.com/office/drawing/2014/main" id="{5824C4EF-2D4B-35CC-5D9A-42FBB03D2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08317" y="3406868"/>
              <a:ext cx="598792" cy="573842"/>
            </a:xfrm>
            <a:prstGeom prst="rect">
              <a:avLst/>
            </a:prstGeom>
          </p:spPr>
        </p:pic>
        <p:pic>
          <p:nvPicPr>
            <p:cNvPr id="28" name="Picture 27" descr="A purple line art of a castle&#10;&#10;Description automatically generated">
              <a:extLst>
                <a:ext uri="{FF2B5EF4-FFF2-40B4-BE49-F238E27FC236}">
                  <a16:creationId xmlns:a16="http://schemas.microsoft.com/office/drawing/2014/main" id="{4224CA7E-0406-668D-4C28-E52A1E0A9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798002" y="4583694"/>
              <a:ext cx="444882" cy="528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747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udience activity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s">
  <a:themeElements>
    <a:clrScheme name="DISCOVER!">
      <a:dk1>
        <a:srgbClr val="000000"/>
      </a:dk1>
      <a:lt1>
        <a:sysClr val="window" lastClr="FFFFFF"/>
      </a:lt1>
      <a:dk2>
        <a:srgbClr val="25135E"/>
      </a:dk2>
      <a:lt2>
        <a:srgbClr val="EDEDFF"/>
      </a:lt2>
      <a:accent1>
        <a:srgbClr val="4C4CD5"/>
      </a:accent1>
      <a:accent2>
        <a:srgbClr val="A3A3FF"/>
      </a:accent2>
      <a:accent3>
        <a:srgbClr val="FF6666"/>
      </a:accent3>
      <a:accent4>
        <a:srgbClr val="FFCB00"/>
      </a:accent4>
      <a:accent5>
        <a:srgbClr val="FFFFFF"/>
      </a:accent5>
      <a:accent6>
        <a:srgbClr val="FFFFFF"/>
      </a:accent6>
      <a:hlink>
        <a:srgbClr val="4C4CD5"/>
      </a:hlink>
      <a:folHlink>
        <a:srgbClr val="4C4CD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895</Words>
  <Application>Microsoft Office PowerPoint</Application>
  <PresentationFormat>Widescreen</PresentationFormat>
  <Paragraphs>136</Paragraphs>
  <Slides>19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Verdana</vt:lpstr>
      <vt:lpstr>Office Theme</vt:lpstr>
      <vt:lpstr>TItles</vt:lpstr>
      <vt:lpstr>Content</vt:lpstr>
      <vt:lpstr>Audience activity</vt:lpstr>
      <vt:lpstr>1_TItles</vt:lpstr>
      <vt:lpstr>Museums, galleries and heritage</vt:lpstr>
      <vt:lpstr>Aims and objectives…</vt:lpstr>
      <vt:lpstr>PowerPoint Presentation</vt:lpstr>
      <vt:lpstr>12 sectors = lots of opportunities</vt:lpstr>
      <vt:lpstr>Question and Answer</vt:lpstr>
      <vt:lpstr>10- 15 minute task</vt:lpstr>
      <vt:lpstr>Video: Watch and listen… </vt:lpstr>
      <vt:lpstr>PowerPoint Presentation</vt:lpstr>
      <vt:lpstr>National museums, galleries &amp; heritage</vt:lpstr>
      <vt:lpstr>Independent museums, galleries &amp; heritage</vt:lpstr>
      <vt:lpstr>Independent museums, galleries &amp; heritage</vt:lpstr>
      <vt:lpstr>PowerPoint Presentation</vt:lpstr>
      <vt:lpstr>Careers in museums, galleries and heritage</vt:lpstr>
      <vt:lpstr>Photography Exhibition at the V&amp;A </vt:lpstr>
      <vt:lpstr>PowerPoint Presentation</vt:lpstr>
      <vt:lpstr>PowerPoint Presentation</vt:lpstr>
      <vt:lpstr>Go back to your exhibition…</vt:lpstr>
      <vt:lpstr>Learning check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Gregory</dc:creator>
  <cp:lastModifiedBy>Laura Booth</cp:lastModifiedBy>
  <cp:revision>13</cp:revision>
  <dcterms:created xsi:type="dcterms:W3CDTF">2019-06-04T16:24:32Z</dcterms:created>
  <dcterms:modified xsi:type="dcterms:W3CDTF">2023-07-26T10:07:38Z</dcterms:modified>
</cp:coreProperties>
</file>