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0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80" r:id="rId2"/>
    <p:sldMasterId id="2147483700" r:id="rId3"/>
    <p:sldMasterId id="2147483717" r:id="rId4"/>
  </p:sldMasterIdLst>
  <p:notesMasterIdLst>
    <p:notesMasterId r:id="rId25"/>
  </p:notesMasterIdLst>
  <p:sldIdLst>
    <p:sldId id="258" r:id="rId5"/>
    <p:sldId id="259" r:id="rId6"/>
    <p:sldId id="279" r:id="rId7"/>
    <p:sldId id="280" r:id="rId8"/>
    <p:sldId id="267" r:id="rId9"/>
    <p:sldId id="281" r:id="rId10"/>
    <p:sldId id="283" r:id="rId11"/>
    <p:sldId id="282" r:id="rId12"/>
    <p:sldId id="265" r:id="rId13"/>
    <p:sldId id="300" r:id="rId14"/>
    <p:sldId id="274" r:id="rId15"/>
    <p:sldId id="299" r:id="rId16"/>
    <p:sldId id="298" r:id="rId17"/>
    <p:sldId id="290" r:id="rId18"/>
    <p:sldId id="291" r:id="rId19"/>
    <p:sldId id="295" r:id="rId20"/>
    <p:sldId id="301" r:id="rId21"/>
    <p:sldId id="269" r:id="rId22"/>
    <p:sldId id="297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adio and Podcasts" id="{8B9A1C20-FAB3-4EAE-8D71-13AB6302B136}">
          <p14:sldIdLst>
            <p14:sldId id="258"/>
            <p14:sldId id="259"/>
            <p14:sldId id="279"/>
            <p14:sldId id="280"/>
            <p14:sldId id="267"/>
            <p14:sldId id="281"/>
            <p14:sldId id="283"/>
            <p14:sldId id="282"/>
            <p14:sldId id="265"/>
            <p14:sldId id="300"/>
            <p14:sldId id="274"/>
            <p14:sldId id="299"/>
            <p14:sldId id="298"/>
            <p14:sldId id="290"/>
            <p14:sldId id="291"/>
            <p14:sldId id="295"/>
            <p14:sldId id="301"/>
            <p14:sldId id="269"/>
            <p14:sldId id="297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F"/>
    <a:srgbClr val="FFCB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961" autoAdjust="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8:02:46.8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0,'2539'29'0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8:02:53.38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0,'3612'29'0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8:02:57.5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 0,'6971'-169'0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8:05:11.51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0,'4940'58'0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8:05:16.67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0,'2738'113'0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7T18:05:31.0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0,'509'0,"-492"1,1 1,-1 1,22 6,-19-4,39 4,15-9,-53-1,0 1,0 1,-1 1,37 8,-31-4,0-1,1-1,35 1,84-6,-55-1,3494 2,-3574 0,1-1,22-3,-10-2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8:05:35.2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0,'7903'197'0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7T18:09:48.71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0,'7817'56'0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0E9D9-68BC-4871-8489-4651276019D4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1701C-38D9-4F6A-B7BE-E08A5B31FA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59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488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BF4B-B5F3-5245-76A1-03FE6BAC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22383-8AC9-5801-065C-1C0711255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C62EA-68C9-D7D4-DF7F-04374BBFC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 Microsoft 365 royalty free Image Gallery</a:t>
            </a:r>
          </a:p>
          <a:p>
            <a:r>
              <a:rPr lang="en-US" dirty="0"/>
              <a:t>Survey results:</a:t>
            </a:r>
          </a:p>
          <a:p>
            <a:r>
              <a:rPr lang="en-US"/>
              <a:t>https://www.statista.com/topics/6908/podcasts-in-the-uk/#topicOverview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19CB0-FF3B-CF6F-5A96-7046ED253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916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9B6A3-F5D9-CE40-5B5A-FE72402E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EEBF8-16F5-CB6C-E8AA-D5DA642C3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77716-6945-8499-E8B6-370286837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Microsoft 365 royalty free Image Gallery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5003E-B181-977B-A869-D689FB721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29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600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Microsoft 365 royalty free Image Gallery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23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63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610A4-78B5-BC0D-E100-CD5892307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CC039-0047-CCA6-DEBC-829E9AE62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4E141-D823-BF00-EFCA-09B1A3855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98C4D-E7E8-99D9-FDFB-8EB429C6E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53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from Quercus Books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CF8D3-4480-4294-A813-D9FB737BEE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674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93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Microsoft 365 royalty free Image Gallery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Research sources: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https://music.britishcouncil.org/sites/default/files/UoW-MusicTank-Sounding-Out-Radio-Research-British-Council.pdf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https://downloads.bbc.co.uk/rd/pubs/whp/whp-pdf-files/Better-Radio-Experiences-Research-Report-180720.pdf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95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Microsoft 365 royalty free Image Gallery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6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Images from: Microsoft 365 royalty free Image Gallery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Statistics sources: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https://medialandscapes.org/country/united-kingdom/media/radio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https://www.statista.com/statistics/383593/radio-broadcasting-employment-in-the-united-kingdom-uk/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https://www.statista.com/topics/6908/podcasts-in-the-uk/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i="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i="1" u="non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i="1" u="non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42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Microsoft 365 royalty free Image Gallery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568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Always Audio video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96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53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7C04E-15C3-CA96-62FA-43C3A956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055A83-C8C4-8E55-6B31-53AE4E0AD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C0706-8785-B741-57AD-0B7CF8961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from: Microsoft 365 royalty free Image Gallery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78810-4437-8781-4C5D-8536E0467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94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Survey results:</a:t>
            </a:r>
          </a:p>
          <a:p>
            <a:r>
              <a:rPr lang="en-GB" dirty="0"/>
              <a:t>https://www.statista.com/topics/6908/podcasts-in-the-uk/#topicOverview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1701C-38D9-4F6A-B7BE-E08A5B31FA6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26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65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80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876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45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350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918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20B8269-0413-164A-86B8-2BC8CDD9AE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9320" y="576821"/>
            <a:ext cx="1941839" cy="1958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1)</a:t>
            </a:r>
          </a:p>
        </p:txBody>
      </p:sp>
    </p:spTree>
    <p:extLst>
      <p:ext uri="{BB962C8B-B14F-4D97-AF65-F5344CB8AC3E}">
        <p14:creationId xmlns:p14="http://schemas.microsoft.com/office/powerpoint/2010/main" val="405275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012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0118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Text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66540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173A4C54-B9B6-413B-31FC-1FDF40009E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4375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BA91F88D-312D-D81F-1AE4-25520AEF5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6046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600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A204BDD-2985-8B2B-29E1-BD3D9DC8A6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419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73583-179C-F047-CCFA-17395EE17354}"/>
              </a:ext>
            </a:extLst>
          </p:cNvPr>
          <p:cNvCxnSpPr>
            <a:cxnSpLocks/>
          </p:cNvCxnSpPr>
          <p:nvPr userDrawn="1"/>
        </p:nvCxnSpPr>
        <p:spPr>
          <a:xfrm>
            <a:off x="2203051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384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B4C454F-A084-9485-70E6-04FAA2391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4203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26E21F-4380-F142-BF14-A4C347C86811}"/>
              </a:ext>
            </a:extLst>
          </p:cNvPr>
          <p:cNvCxnSpPr>
            <a:cxnSpLocks/>
          </p:cNvCxnSpPr>
          <p:nvPr userDrawn="1"/>
        </p:nvCxnSpPr>
        <p:spPr>
          <a:xfrm>
            <a:off x="5924835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8622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3B87EE2-88E8-5FF9-0FC2-E934CC5A42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40441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000EEC-1984-8C6F-627E-BA974CD2142E}"/>
              </a:ext>
            </a:extLst>
          </p:cNvPr>
          <p:cNvCxnSpPr>
            <a:cxnSpLocks/>
          </p:cNvCxnSpPr>
          <p:nvPr userDrawn="1"/>
        </p:nvCxnSpPr>
        <p:spPr>
          <a:xfrm>
            <a:off x="9631073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20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3379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45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129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9367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D77A8F28-31BF-BAAA-7B33-9816486202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74843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563C30-2EC0-9AE5-5B47-B11B63E97C1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95241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69273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494" y="3830786"/>
            <a:ext cx="8043012" cy="1346425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2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36030" y="2457740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224154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0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5C0341-B842-5CF8-18BA-4522C4D09F54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1188720"/>
            <a:ext cx="4265641" cy="18796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4878" y="711613"/>
            <a:ext cx="5541626" cy="5505117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  <a:gd name="connsiteX0" fmla="*/ 0 w 7225163"/>
              <a:gd name="connsiteY0" fmla="*/ 440488 h 6239569"/>
              <a:gd name="connsiteX1" fmla="*/ 7218957 w 7225163"/>
              <a:gd name="connsiteY1" fmla="*/ 0 h 6239569"/>
              <a:gd name="connsiteX2" fmla="*/ 7225163 w 7225163"/>
              <a:gd name="connsiteY2" fmla="*/ 6238139 h 6239569"/>
              <a:gd name="connsiteX3" fmla="*/ 2629252 w 7225163"/>
              <a:gd name="connsiteY3" fmla="*/ 6239569 h 6239569"/>
              <a:gd name="connsiteX4" fmla="*/ 0 w 7225163"/>
              <a:gd name="connsiteY4" fmla="*/ 440488 h 6239569"/>
              <a:gd name="connsiteX0" fmla="*/ 0 w 7225163"/>
              <a:gd name="connsiteY0" fmla="*/ 440488 h 6252917"/>
              <a:gd name="connsiteX1" fmla="*/ 7218957 w 7225163"/>
              <a:gd name="connsiteY1" fmla="*/ 0 h 6252917"/>
              <a:gd name="connsiteX2" fmla="*/ 7225163 w 7225163"/>
              <a:gd name="connsiteY2" fmla="*/ 6238139 h 6252917"/>
              <a:gd name="connsiteX3" fmla="*/ 1300860 w 7225163"/>
              <a:gd name="connsiteY3" fmla="*/ 6252917 h 6252917"/>
              <a:gd name="connsiteX4" fmla="*/ 0 w 7225163"/>
              <a:gd name="connsiteY4" fmla="*/ 440488 h 6252917"/>
              <a:gd name="connsiteX0" fmla="*/ 0 w 7245526"/>
              <a:gd name="connsiteY0" fmla="*/ 1401553 h 7213982"/>
              <a:gd name="connsiteX1" fmla="*/ 7245526 w 7245526"/>
              <a:gd name="connsiteY1" fmla="*/ 0 h 7213982"/>
              <a:gd name="connsiteX2" fmla="*/ 7225163 w 7245526"/>
              <a:gd name="connsiteY2" fmla="*/ 7199204 h 7213982"/>
              <a:gd name="connsiteX3" fmla="*/ 1300860 w 7245526"/>
              <a:gd name="connsiteY3" fmla="*/ 7213982 h 7213982"/>
              <a:gd name="connsiteX4" fmla="*/ 0 w 7245526"/>
              <a:gd name="connsiteY4" fmla="*/ 1401553 h 7213982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0860 w 7245526"/>
              <a:gd name="connsiteY3" fmla="*/ 7213982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7502 w 7245526"/>
              <a:gd name="connsiteY3" fmla="*/ 7220656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20786 w 7245526"/>
              <a:gd name="connsiteY3" fmla="*/ 7230667 h 7232575"/>
              <a:gd name="connsiteX4" fmla="*/ 0 w 7245526"/>
              <a:gd name="connsiteY4" fmla="*/ 1401553 h 723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5526" h="7232575">
                <a:moveTo>
                  <a:pt x="0" y="1401553"/>
                </a:moveTo>
                <a:lnTo>
                  <a:pt x="7245526" y="0"/>
                </a:lnTo>
                <a:cubicBezTo>
                  <a:pt x="7238753" y="2283883"/>
                  <a:pt x="7237884" y="4123697"/>
                  <a:pt x="7238447" y="7232575"/>
                </a:cubicBezTo>
                <a:lnTo>
                  <a:pt x="1320786" y="7230667"/>
                </a:lnTo>
                <a:lnTo>
                  <a:pt x="0" y="1401553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3C08CE-0805-EC6A-439A-2F4CFE50E2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571" y="3328190"/>
            <a:ext cx="1347469" cy="461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(x mins)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A0828F-1F2C-3202-2434-BEED7ABD2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054" y="4497525"/>
            <a:ext cx="2172386" cy="551996"/>
          </a:xfrm>
          <a:prstGeom prst="rect">
            <a:avLst/>
          </a:prstGeom>
          <a:solidFill>
            <a:schemeClr val="accent2"/>
          </a:solidFill>
        </p:spPr>
        <p:txBody>
          <a:bodyPr bIns="0"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Button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EE954-3EC5-898A-CFB7-3BD4BB90E56F}"/>
              </a:ext>
            </a:extLst>
          </p:cNvPr>
          <p:cNvGrpSpPr/>
          <p:nvPr userDrawn="1"/>
        </p:nvGrpSpPr>
        <p:grpSpPr>
          <a:xfrm rot="16200000">
            <a:off x="10886373" y="-444080"/>
            <a:ext cx="437074" cy="2219325"/>
            <a:chOff x="7141845" y="4638675"/>
            <a:chExt cx="437074" cy="22193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76DAE-39AB-38C9-0BE2-C3EBC2FB8CF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385CEA-722F-5B7D-B79A-D027EE45771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6359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7C3CE-AE0D-357E-82FB-9681EFBB9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1" y="1629281"/>
            <a:ext cx="3518704" cy="34890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889748-30FE-C5A6-1383-9234A3817EEE}"/>
              </a:ext>
            </a:extLst>
          </p:cNvPr>
          <p:cNvSpPr/>
          <p:nvPr userDrawn="1"/>
        </p:nvSpPr>
        <p:spPr>
          <a:xfrm>
            <a:off x="8544943" y="3301192"/>
            <a:ext cx="1550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0" i="0" dirty="0">
                <a:solidFill>
                  <a:schemeClr val="bg2"/>
                </a:solidFill>
                <a:latin typeface="+mj-lt"/>
                <a:ea typeface="Proxima Nova Black" charset="0"/>
                <a:cs typeface="Proxima Nova Black" charset="0"/>
              </a:rPr>
              <a:t>2023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122BF6-350C-60B2-4C43-BFD60AE90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44943" y="2981774"/>
            <a:ext cx="1550424" cy="461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xx-xx Nov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FB46ED-623D-54C7-34B3-03862EFF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291267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4899585-1989-8562-C76A-4EED89C0FE5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0250" y="4020648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6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7C3CE-AE0D-357E-82FB-9681EFBB9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6" y="551827"/>
            <a:ext cx="1752276" cy="17375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889748-30FE-C5A6-1383-9234A3817EEE}"/>
              </a:ext>
            </a:extLst>
          </p:cNvPr>
          <p:cNvSpPr/>
          <p:nvPr userDrawn="1"/>
        </p:nvSpPr>
        <p:spPr>
          <a:xfrm>
            <a:off x="1182584" y="1360280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0" i="0" dirty="0">
                <a:solidFill>
                  <a:schemeClr val="bg2"/>
                </a:solidFill>
                <a:latin typeface="+mj-lt"/>
                <a:ea typeface="Proxima Nova Black" charset="0"/>
                <a:cs typeface="Proxima Nova Black" charset="0"/>
              </a:rPr>
              <a:t>2023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122BF6-350C-60B2-4C43-BFD60AE90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719" y="1198685"/>
            <a:ext cx="940622" cy="2073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2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xx-xx Nov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FB46ED-623D-54C7-34B3-03862EFF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24375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4899585-1989-8562-C76A-4EED89C0FE5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0250" y="4973132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9362A88-9D94-1706-824D-9CB2D09A4E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76108" y="0"/>
            <a:ext cx="5824145" cy="6878441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  <a:gd name="connsiteX0" fmla="*/ 0 w 5824145"/>
              <a:gd name="connsiteY0" fmla="*/ 0 h 6881181"/>
              <a:gd name="connsiteX1" fmla="*/ 5824145 w 5824145"/>
              <a:gd name="connsiteY1" fmla="*/ 0 h 6881181"/>
              <a:gd name="connsiteX2" fmla="*/ 5811498 w 5824145"/>
              <a:gd name="connsiteY2" fmla="*/ 6881181 h 6881181"/>
              <a:gd name="connsiteX3" fmla="*/ 1234440 w 5824145"/>
              <a:gd name="connsiteY3" fmla="*/ 6239569 h 6881181"/>
              <a:gd name="connsiteX4" fmla="*/ 0 w 5824145"/>
              <a:gd name="connsiteY4" fmla="*/ 0 h 6881181"/>
              <a:gd name="connsiteX0" fmla="*/ 0 w 5824145"/>
              <a:gd name="connsiteY0" fmla="*/ 0 h 6882609"/>
              <a:gd name="connsiteX1" fmla="*/ 5824145 w 5824145"/>
              <a:gd name="connsiteY1" fmla="*/ 0 h 6882609"/>
              <a:gd name="connsiteX2" fmla="*/ 5811498 w 5824145"/>
              <a:gd name="connsiteY2" fmla="*/ 6881181 h 6882609"/>
              <a:gd name="connsiteX3" fmla="*/ 1366416 w 5824145"/>
              <a:gd name="connsiteY3" fmla="*/ 6882609 h 6882609"/>
              <a:gd name="connsiteX4" fmla="*/ 0 w 5824145"/>
              <a:gd name="connsiteY4" fmla="*/ 0 h 6882609"/>
              <a:gd name="connsiteX0" fmla="*/ 0 w 5824145"/>
              <a:gd name="connsiteY0" fmla="*/ 0 h 6900095"/>
              <a:gd name="connsiteX1" fmla="*/ 5824145 w 5824145"/>
              <a:gd name="connsiteY1" fmla="*/ 0 h 6900095"/>
              <a:gd name="connsiteX2" fmla="*/ 5811498 w 5824145"/>
              <a:gd name="connsiteY2" fmla="*/ 6900095 h 6900095"/>
              <a:gd name="connsiteX3" fmla="*/ 1366416 w 5824145"/>
              <a:gd name="connsiteY3" fmla="*/ 6882609 h 6900095"/>
              <a:gd name="connsiteX4" fmla="*/ 0 w 5824145"/>
              <a:gd name="connsiteY4" fmla="*/ 0 h 690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4145" h="6900095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10935" y="3791217"/>
                  <a:pt x="5811498" y="6900095"/>
                </a:cubicBezTo>
                <a:lnTo>
                  <a:pt x="1366416" y="6882609"/>
                </a:lnTo>
                <a:lnTo>
                  <a:pt x="0" y="0"/>
                </a:lnTo>
                <a:close/>
              </a:path>
            </a:pathLst>
          </a:custGeom>
          <a:solidFill>
            <a:srgbClr val="F5F5FF">
              <a:alpha val="58000"/>
            </a:srgb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(add overlay)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BAE1E1-1A2B-7EE1-A765-082D10ADE064}"/>
              </a:ext>
            </a:extLst>
          </p:cNvPr>
          <p:cNvGrpSpPr/>
          <p:nvPr userDrawn="1"/>
        </p:nvGrpSpPr>
        <p:grpSpPr>
          <a:xfrm>
            <a:off x="6956478" y="4661825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9AD65B-E962-9E94-7042-4E1ED4401B8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15BE6E-CBD5-30D5-35B7-88165F179A0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51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399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654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022601"/>
            <a:ext cx="5899150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CC2DB44-0D44-30F2-22E8-E2A153C707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5465" y="831950"/>
            <a:ext cx="2584588" cy="260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2)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F3AE371-683C-BD29-2EC2-6BF88254F107}"/>
              </a:ext>
            </a:extLst>
          </p:cNvPr>
          <p:cNvSpPr/>
          <p:nvPr userDrawn="1"/>
        </p:nvSpPr>
        <p:spPr>
          <a:xfrm>
            <a:off x="11158102" y="411480"/>
            <a:ext cx="383586" cy="3306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548A811-8FCA-993B-D7E2-82BE4F3E478A}"/>
              </a:ext>
            </a:extLst>
          </p:cNvPr>
          <p:cNvSpPr/>
          <p:nvPr userDrawn="1"/>
        </p:nvSpPr>
        <p:spPr>
          <a:xfrm rot="2256487">
            <a:off x="10892776" y="3715191"/>
            <a:ext cx="444075" cy="3828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13E0C-E98D-0CC9-7198-73562190C1A7}"/>
              </a:ext>
            </a:extLst>
          </p:cNvPr>
          <p:cNvSpPr/>
          <p:nvPr userDrawn="1"/>
        </p:nvSpPr>
        <p:spPr>
          <a:xfrm>
            <a:off x="11882486" y="1932346"/>
            <a:ext cx="386499" cy="386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A3228-5DE8-E199-3C4E-FDC1667C5FDB}"/>
              </a:ext>
            </a:extLst>
          </p:cNvPr>
          <p:cNvSpPr/>
          <p:nvPr userDrawn="1"/>
        </p:nvSpPr>
        <p:spPr>
          <a:xfrm rot="3114077">
            <a:off x="8045852" y="26863"/>
            <a:ext cx="316621" cy="31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0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6" grpId="0" animBg="1"/>
      <p:bldP spid="7" grpId="0" animBg="1"/>
      <p:bldP spid="8" grpId="0" animBg="1"/>
      <p:bldP spid="12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4FCD9-B421-E55E-A27F-852F53456A8E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bg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bg2"/>
                </a:solidFill>
              </a:rPr>
            </a:br>
            <a:r>
              <a:rPr lang="en-GB" sz="2600" b="1" u="none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7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lil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8FC0C-899B-20CB-55F9-B571F7A256F3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tx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tx2"/>
                </a:solidFill>
              </a:rPr>
            </a:br>
            <a:r>
              <a:rPr lang="en-GB" sz="26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6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643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494" y="3830786"/>
            <a:ext cx="8043012" cy="1346425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2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36030" y="2457740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85313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07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11" r:id="rId2"/>
    <p:sldLayoutId id="2147483714" r:id="rId3"/>
    <p:sldLayoutId id="2147483715" r:id="rId4"/>
    <p:sldLayoutId id="2147483716" r:id="rId5"/>
    <p:sldLayoutId id="2147483712" r:id="rId6"/>
    <p:sldLayoutId id="2147483713" r:id="rId7"/>
    <p:sldLayoutId id="2147483720" r:id="rId8"/>
    <p:sldLayoutId id="2147483721" r:id="rId9"/>
    <p:sldLayoutId id="2147483722" r:id="rId10"/>
    <p:sldLayoutId id="2147483723" r:id="rId11"/>
    <p:sldLayoutId id="2147483725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3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1" r:id="rId2"/>
    <p:sldLayoutId id="2147483695" r:id="rId3"/>
    <p:sldLayoutId id="2147483698" r:id="rId4"/>
    <p:sldLayoutId id="2147483699" r:id="rId5"/>
    <p:sldLayoutId id="2147483708" r:id="rId6"/>
    <p:sldLayoutId id="214748370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9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22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2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2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7.xml"/><Relationship Id="rId5" Type="http://schemas.openxmlformats.org/officeDocument/2006/relationships/image" Target="../media/image29.png"/><Relationship Id="rId4" Type="http://schemas.openxmlformats.org/officeDocument/2006/relationships/customXml" Target="../ink/ink6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10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1A8CE02-4E80-73E2-FB6A-629929A5D0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2505"/>
          <a:stretch/>
        </p:blipFill>
        <p:spPr>
          <a:xfrm>
            <a:off x="820119" y="5232400"/>
            <a:ext cx="2744883" cy="913380"/>
          </a:xfrm>
        </p:spPr>
      </p:pic>
    </p:spTree>
    <p:extLst>
      <p:ext uri="{BB962C8B-B14F-4D97-AF65-F5344CB8AC3E}">
        <p14:creationId xmlns:p14="http://schemas.microsoft.com/office/powerpoint/2010/main" val="82367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ADDF1-7721-440E-1000-1159EB02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1CBE-ECB5-F81E-7C0F-9B9ECCA3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Feedback: Activities 1 &amp;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4AC7A-83D3-A599-508A-89B70534A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9555" y="1717040"/>
            <a:ext cx="5646205" cy="4196080"/>
          </a:xfrm>
        </p:spPr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7F6A2-8728-6B1F-937F-FA5155A46634}"/>
              </a:ext>
            </a:extLst>
          </p:cNvPr>
          <p:cNvSpPr txBox="1"/>
          <p:nvPr/>
        </p:nvSpPr>
        <p:spPr>
          <a:xfrm>
            <a:off x="1069555" y="292161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What skills come naturally to you?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How does school help you to develop others? </a:t>
            </a:r>
          </a:p>
        </p:txBody>
      </p:sp>
      <p:pic>
        <p:nvPicPr>
          <p:cNvPr id="13" name="Picture Placeholder 12" descr="Person holding basketball">
            <a:extLst>
              <a:ext uri="{FF2B5EF4-FFF2-40B4-BE49-F238E27FC236}">
                <a16:creationId xmlns:a16="http://schemas.microsoft.com/office/drawing/2014/main" id="{3BA35584-C436-576B-0A97-0673165A21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-1045" r="21101" b="1045"/>
          <a:stretch/>
        </p:blipFill>
        <p:spPr>
          <a:xfrm>
            <a:off x="7040880" y="1453293"/>
            <a:ext cx="4459252" cy="4749285"/>
          </a:xfrm>
        </p:spPr>
      </p:pic>
    </p:spTree>
    <p:extLst>
      <p:ext uri="{BB962C8B-B14F-4D97-AF65-F5344CB8AC3E}">
        <p14:creationId xmlns:p14="http://schemas.microsoft.com/office/powerpoint/2010/main" val="19147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F3E37-FE93-0DFC-4599-14E47469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of the pods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0C3406-9C16-5720-BF93-DC2F401BD2A7}"/>
              </a:ext>
            </a:extLst>
          </p:cNvPr>
          <p:cNvSpPr txBox="1">
            <a:spLocks/>
          </p:cNvSpPr>
          <p:nvPr/>
        </p:nvSpPr>
        <p:spPr>
          <a:xfrm>
            <a:off x="613820" y="1331122"/>
            <a:ext cx="8652100" cy="1737197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Podcasts can be on any topic, or genre.</a:t>
            </a:r>
          </a:p>
          <a:p>
            <a:pPr marL="0" indent="0">
              <a:buNone/>
            </a:pPr>
            <a:r>
              <a:rPr lang="en-GB" dirty="0"/>
              <a:t>A survey in 2022 found that </a:t>
            </a:r>
            <a:r>
              <a:rPr lang="en-GB" b="1" dirty="0"/>
              <a:t>comedy</a:t>
            </a:r>
            <a:r>
              <a:rPr lang="en-GB" dirty="0"/>
              <a:t> was the most popular podcast genre for all listeners in the UK. </a:t>
            </a:r>
          </a:p>
          <a:p>
            <a:pPr marL="0" indent="0">
              <a:buNone/>
            </a:pPr>
            <a:r>
              <a:rPr lang="en-GB" dirty="0"/>
              <a:t>What do you think was the </a:t>
            </a:r>
            <a:r>
              <a:rPr lang="en-GB" b="1" dirty="0"/>
              <a:t>second</a:t>
            </a:r>
            <a:r>
              <a:rPr lang="en-GB" dirty="0"/>
              <a:t> most popular podcast genre with these different groups?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10F934-5ECD-ABF4-5CAA-305D1469868C}"/>
              </a:ext>
            </a:extLst>
          </p:cNvPr>
          <p:cNvSpPr txBox="1">
            <a:spLocks/>
          </p:cNvSpPr>
          <p:nvPr/>
        </p:nvSpPr>
        <p:spPr>
          <a:xfrm>
            <a:off x="848912" y="3429000"/>
            <a:ext cx="5399488" cy="2854960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1. Men</a:t>
            </a:r>
          </a:p>
          <a:p>
            <a:r>
              <a:rPr lang="en-GB" dirty="0"/>
              <a:t>A	true crime</a:t>
            </a:r>
          </a:p>
          <a:p>
            <a:r>
              <a:rPr lang="en-GB" dirty="0"/>
              <a:t>B	football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2. Women</a:t>
            </a:r>
          </a:p>
          <a:p>
            <a:r>
              <a:rPr lang="en-GB" dirty="0"/>
              <a:t>A	true crime</a:t>
            </a:r>
          </a:p>
          <a:p>
            <a:r>
              <a:rPr lang="en-GB" dirty="0"/>
              <a:t>B	health and wellbeing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6017A-2B0B-8DCB-B876-8DB6E163AD2F}"/>
              </a:ext>
            </a:extLst>
          </p:cNvPr>
          <p:cNvSpPr/>
          <p:nvPr/>
        </p:nvSpPr>
        <p:spPr>
          <a:xfrm>
            <a:off x="5471482" y="3149343"/>
            <a:ext cx="5278056" cy="3134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F3C27-464C-00F5-1545-4E1D3D6162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0960" y="3429000"/>
            <a:ext cx="5399488" cy="285496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3. 16–24 year-olds</a:t>
            </a:r>
          </a:p>
          <a:p>
            <a:r>
              <a:rPr lang="en-GB" dirty="0"/>
              <a:t>A	lifestyle</a:t>
            </a:r>
          </a:p>
          <a:p>
            <a:r>
              <a:rPr lang="en-GB" dirty="0"/>
              <a:t>B	entertainment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4. 25-34 year-olds</a:t>
            </a:r>
          </a:p>
          <a:p>
            <a:r>
              <a:rPr lang="en-GB" dirty="0"/>
              <a:t>A	football</a:t>
            </a:r>
          </a:p>
          <a:p>
            <a:r>
              <a:rPr lang="en-GB" dirty="0"/>
              <a:t>B	travel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1339424-F4A5-06D0-ED8D-E68A6078196F}"/>
                  </a:ext>
                </a:extLst>
              </p14:cNvPr>
              <p14:cNvContentPartPr/>
              <p14:nvPr/>
            </p14:nvContentPartPr>
            <p14:xfrm>
              <a:off x="1808400" y="4388520"/>
              <a:ext cx="914400" cy="10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1339424-F4A5-06D0-ED8D-E68A607819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8400" y="4208520"/>
                <a:ext cx="109404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D96C4DB-06D5-821A-AC6A-F69A63DDFAB3}"/>
                  </a:ext>
                </a:extLst>
              </p14:cNvPr>
              <p14:cNvContentPartPr/>
              <p14:nvPr/>
            </p14:nvContentPartPr>
            <p14:xfrm>
              <a:off x="1787520" y="5577600"/>
              <a:ext cx="130104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D96C4DB-06D5-821A-AC6A-F69A63DDFA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7880" y="5397600"/>
                <a:ext cx="148068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14DDF7D-AD9A-CA2E-98FF-C6F86760C2AD}"/>
                  </a:ext>
                </a:extLst>
              </p14:cNvPr>
              <p14:cNvContentPartPr/>
              <p14:nvPr/>
            </p14:nvContentPartPr>
            <p14:xfrm>
              <a:off x="1767360" y="5943360"/>
              <a:ext cx="2509920" cy="6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14DDF7D-AD9A-CA2E-98FF-C6F86760C2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77720" y="5763360"/>
                <a:ext cx="268956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B4F6EDD-79AD-F7A6-4615-955424A60AE8}"/>
                  </a:ext>
                </a:extLst>
              </p14:cNvPr>
              <p14:cNvContentPartPr/>
              <p14:nvPr/>
            </p14:nvContentPartPr>
            <p14:xfrm>
              <a:off x="7284360" y="4469520"/>
              <a:ext cx="1778400" cy="21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B4F6EDD-79AD-F7A6-4615-955424A60A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94360" y="4289880"/>
                <a:ext cx="195804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1F90AFD-BFB7-4A0F-4DC4-3C3C41D197F6}"/>
                  </a:ext>
                </a:extLst>
              </p14:cNvPr>
              <p14:cNvContentPartPr/>
              <p14:nvPr/>
            </p14:nvContentPartPr>
            <p14:xfrm>
              <a:off x="7355280" y="5628000"/>
              <a:ext cx="986040" cy="41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1F90AFD-BFB7-4A0F-4DC4-3C3C41D197F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65280" y="5448360"/>
                <a:ext cx="1165680" cy="40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67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96474-2CB7-2259-1E8B-4A65F8307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32A6-B10F-71EF-D95F-E5D8DE84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5080756" cy="674371"/>
          </a:xfrm>
        </p:spPr>
        <p:txBody>
          <a:bodyPr/>
          <a:lstStyle/>
          <a:p>
            <a:r>
              <a:rPr lang="en-GB" dirty="0"/>
              <a:t>Top of the pods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805D7-4022-EA86-6B20-43DA30858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353" y="1463040"/>
            <a:ext cx="5490927" cy="45923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5. 35-44 year-olds</a:t>
            </a:r>
          </a:p>
          <a:p>
            <a:r>
              <a:rPr lang="en-US" dirty="0"/>
              <a:t>A	entertainment</a:t>
            </a:r>
          </a:p>
          <a:p>
            <a:r>
              <a:rPr lang="en-US" dirty="0"/>
              <a:t>B	science and 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6. 45-54 year-olds</a:t>
            </a:r>
          </a:p>
          <a:p>
            <a:r>
              <a:rPr lang="en-US" dirty="0"/>
              <a:t>A	food and drink</a:t>
            </a:r>
          </a:p>
          <a:p>
            <a:r>
              <a:rPr lang="en-US" dirty="0"/>
              <a:t>B	news and current affairs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7. Over 55 year-olds</a:t>
            </a:r>
          </a:p>
          <a:p>
            <a:r>
              <a:rPr lang="en-US" dirty="0"/>
              <a:t>A	news and current affairs</a:t>
            </a:r>
          </a:p>
          <a:p>
            <a:r>
              <a:rPr lang="en-US" dirty="0"/>
              <a:t>B	history</a:t>
            </a:r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Placeholder 6" descr="A shadow of a large radio antenna">
            <a:extLst>
              <a:ext uri="{FF2B5EF4-FFF2-40B4-BE49-F238E27FC236}">
                <a16:creationId xmlns:a16="http://schemas.microsoft.com/office/drawing/2014/main" id="{1AE6B613-E94B-F96C-0729-8725034FA9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-518" r="7898" b="518"/>
          <a:stretch/>
        </p:blipFill>
        <p:spPr>
          <a:xfrm>
            <a:off x="6364533" y="0"/>
            <a:ext cx="5830351" cy="621998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132D2AE-7F40-7ADF-BA0B-7D1003DB17B4}"/>
                  </a:ext>
                </a:extLst>
              </p14:cNvPr>
              <p14:cNvContentPartPr/>
              <p14:nvPr/>
            </p14:nvContentPartPr>
            <p14:xfrm>
              <a:off x="1605000" y="2061760"/>
              <a:ext cx="1777680" cy="22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132D2AE-7F40-7ADF-BA0B-7D1003DB17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5360" y="1881760"/>
                <a:ext cx="19573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B22057-17FA-F6BF-3DC5-FAA7479A54BA}"/>
                  </a:ext>
                </a:extLst>
              </p14:cNvPr>
              <p14:cNvContentPartPr/>
              <p14:nvPr/>
            </p14:nvContentPartPr>
            <p14:xfrm>
              <a:off x="1635600" y="4084240"/>
              <a:ext cx="2845440" cy="71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B22057-17FA-F6BF-3DC5-FAA7479A54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5600" y="3904240"/>
                <a:ext cx="302508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E8E95A8-B244-AE6A-5049-DD0B8A3D3215}"/>
                  </a:ext>
                </a:extLst>
              </p14:cNvPr>
              <p14:cNvContentPartPr/>
              <p14:nvPr/>
            </p14:nvContentPartPr>
            <p14:xfrm>
              <a:off x="1614720" y="5293120"/>
              <a:ext cx="2814480" cy="20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E8E95A8-B244-AE6A-5049-DD0B8A3D32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25080" y="5113120"/>
                <a:ext cx="2994120" cy="38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281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0D23C-3C66-440C-E6FB-6D00B372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4C5E-7FEC-D417-9154-67B4181D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Feedback: Activities 3 &amp;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B1E44-BD5B-3AC2-35B2-60EF1CDDD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9555" y="1717040"/>
            <a:ext cx="6144045" cy="4196080"/>
          </a:xfrm>
        </p:spPr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40C38-B01A-2F92-CE1C-D207ECD79E52}"/>
              </a:ext>
            </a:extLst>
          </p:cNvPr>
          <p:cNvSpPr txBox="1"/>
          <p:nvPr/>
        </p:nvSpPr>
        <p:spPr>
          <a:xfrm>
            <a:off x="1213152" y="2274838"/>
            <a:ext cx="54291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What order did you put the tasks in?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Do you all agree on this order?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skills do you think a podcast producer needs?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ideas did you have for an entertainment podcast? </a:t>
            </a:r>
          </a:p>
        </p:txBody>
      </p:sp>
      <p:pic>
        <p:nvPicPr>
          <p:cNvPr id="8" name="Picture Placeholder 7" descr="Low angle view of a lit cinema signage">
            <a:extLst>
              <a:ext uri="{FF2B5EF4-FFF2-40B4-BE49-F238E27FC236}">
                <a16:creationId xmlns:a16="http://schemas.microsoft.com/office/drawing/2014/main" id="{81231835-0FF8-97CA-7D6A-B1CE3146A8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-11777" r="21689" b="-12451"/>
          <a:stretch/>
        </p:blipFill>
        <p:spPr>
          <a:xfrm>
            <a:off x="7040880" y="1453293"/>
            <a:ext cx="4459252" cy="4749285"/>
          </a:xfrm>
        </p:spPr>
      </p:pic>
    </p:spTree>
    <p:extLst>
      <p:ext uri="{BB962C8B-B14F-4D97-AF65-F5344CB8AC3E}">
        <p14:creationId xmlns:p14="http://schemas.microsoft.com/office/powerpoint/2010/main" val="404910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81B2F-26D6-5D20-8758-7E64B02B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23B6-450C-BBE1-8295-BA60ED42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80" y="534670"/>
            <a:ext cx="7519670" cy="644533"/>
          </a:xfrm>
        </p:spPr>
        <p:txBody>
          <a:bodyPr/>
          <a:lstStyle/>
          <a:p>
            <a:r>
              <a:rPr lang="en-GB" dirty="0"/>
              <a:t>Pick of the podcasts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2AE4F-DB36-1E30-A6CA-443CEEF1E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8269" y="3429000"/>
            <a:ext cx="8043012" cy="64453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Which football teams are in the running to win the next world cup?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608044-1612-276A-8634-B2E7CC58DDE8}"/>
              </a:ext>
            </a:extLst>
          </p:cNvPr>
          <p:cNvSpPr txBox="1">
            <a:spLocks/>
          </p:cNvSpPr>
          <p:nvPr/>
        </p:nvSpPr>
        <p:spPr>
          <a:xfrm>
            <a:off x="1834754" y="4403656"/>
            <a:ext cx="8043012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What kind of music do young people listen to?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F114F4-712B-6F1E-F8FC-29D1671D5AAA}"/>
              </a:ext>
            </a:extLst>
          </p:cNvPr>
          <p:cNvSpPr txBox="1">
            <a:spLocks/>
          </p:cNvSpPr>
          <p:nvPr/>
        </p:nvSpPr>
        <p:spPr>
          <a:xfrm>
            <a:off x="1925309" y="5524229"/>
            <a:ext cx="8043012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What’s great about living in our local area?</a:t>
            </a:r>
          </a:p>
        </p:txBody>
      </p:sp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61EFE82C-1F53-5078-8E76-15D9FD05C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5399" r="-15399"/>
          <a:stretch/>
        </p:blipFill>
        <p:spPr>
          <a:xfrm>
            <a:off x="915631" y="2406544"/>
            <a:ext cx="573255" cy="525931"/>
          </a:xfrm>
          <a:prstGeom prst="rect">
            <a:avLst/>
          </a:prstGeom>
        </p:spPr>
      </p:pic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id="{6EA6DD04-86AD-D9AF-98DA-8F5907FE3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47097" r="-47097"/>
          <a:stretch/>
        </p:blipFill>
        <p:spPr>
          <a:xfrm>
            <a:off x="962867" y="4059053"/>
            <a:ext cx="573255" cy="525931"/>
          </a:xfrm>
          <a:prstGeom prst="rect">
            <a:avLst/>
          </a:prstGeom>
        </p:spPr>
      </p:pic>
      <p:pic>
        <p:nvPicPr>
          <p:cNvPr id="11" name="Picture Placeholder 16">
            <a:extLst>
              <a:ext uri="{FF2B5EF4-FFF2-40B4-BE49-F238E27FC236}">
                <a16:creationId xmlns:a16="http://schemas.microsoft.com/office/drawing/2014/main" id="{856A85E3-AE8C-7775-ABBD-079DF6EA05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450" r="-1450"/>
          <a:stretch/>
        </p:blipFill>
        <p:spPr>
          <a:xfrm>
            <a:off x="945829" y="4725923"/>
            <a:ext cx="573255" cy="52593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E753A60-85E5-7F4E-DEAA-71AE8F9FBC9A}"/>
              </a:ext>
            </a:extLst>
          </p:cNvPr>
          <p:cNvSpPr txBox="1">
            <a:spLocks/>
          </p:cNvSpPr>
          <p:nvPr/>
        </p:nvSpPr>
        <p:spPr>
          <a:xfrm>
            <a:off x="717630" y="1283879"/>
            <a:ext cx="10458370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Working as a group, think of an idea for a podcast that is relevant to people your own age. It needs to be on a topic that you all know about and are interested in. </a:t>
            </a:r>
          </a:p>
        </p:txBody>
      </p:sp>
      <p:pic>
        <p:nvPicPr>
          <p:cNvPr id="17" name="Graphic 16" descr="Soccer ball with solid fill">
            <a:extLst>
              <a:ext uri="{FF2B5EF4-FFF2-40B4-BE49-F238E27FC236}">
                <a16:creationId xmlns:a16="http://schemas.microsoft.com/office/drawing/2014/main" id="{EF8A5059-6400-A65D-EABD-A1128D3A9A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618" y="3159272"/>
            <a:ext cx="914400" cy="914400"/>
          </a:xfrm>
          <a:prstGeom prst="rect">
            <a:avLst/>
          </a:prstGeom>
        </p:spPr>
      </p:pic>
      <p:pic>
        <p:nvPicPr>
          <p:cNvPr id="19" name="Graphic 18" descr="Radio microphone with solid fill">
            <a:extLst>
              <a:ext uri="{FF2B5EF4-FFF2-40B4-BE49-F238E27FC236}">
                <a16:creationId xmlns:a16="http://schemas.microsoft.com/office/drawing/2014/main" id="{C9BA58EC-053B-53E5-2316-92F3D81967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4684" y="4177513"/>
            <a:ext cx="914400" cy="914400"/>
          </a:xfrm>
          <a:prstGeom prst="rect">
            <a:avLst/>
          </a:prstGeom>
        </p:spPr>
      </p:pic>
      <p:pic>
        <p:nvPicPr>
          <p:cNvPr id="21" name="Graphic 20" descr="Signpost with solid fill">
            <a:extLst>
              <a:ext uri="{FF2B5EF4-FFF2-40B4-BE49-F238E27FC236}">
                <a16:creationId xmlns:a16="http://schemas.microsoft.com/office/drawing/2014/main" id="{B5D8C586-3C0A-D9E6-343C-FA227EDBF9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0159" y="5254362"/>
            <a:ext cx="914400" cy="91440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0988CFE-21D6-5355-863E-83561F9C1291}"/>
              </a:ext>
            </a:extLst>
          </p:cNvPr>
          <p:cNvSpPr txBox="1">
            <a:spLocks/>
          </p:cNvSpPr>
          <p:nvPr/>
        </p:nvSpPr>
        <p:spPr>
          <a:xfrm>
            <a:off x="717630" y="2179747"/>
            <a:ext cx="5835941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Start with a question that the podcast will explore.</a:t>
            </a:r>
          </a:p>
          <a:p>
            <a:pPr marL="0" indent="0">
              <a:buFontTx/>
              <a:buNone/>
            </a:pPr>
            <a:r>
              <a:rPr lang="en-GB" dirty="0"/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301000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F946-A5BB-A09F-BC6C-C179B8DCD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697F-327E-D512-1250-740F8D0B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Pick of the podcasts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5DDEC-EB8E-1615-D168-66923E28E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0035" y="1899920"/>
            <a:ext cx="6316765" cy="4196080"/>
          </a:xfrm>
        </p:spPr>
        <p:txBody>
          <a:bodyPr/>
          <a:lstStyle/>
          <a:p>
            <a:br>
              <a:rPr lang="en-GB" dirty="0"/>
            </a:br>
            <a:r>
              <a:rPr lang="en-US" sz="2400" dirty="0"/>
              <a:t>Plan how you will present your idea to the rest of the class in a lively and interesting way.</a:t>
            </a:r>
          </a:p>
          <a:p>
            <a:endParaRPr lang="en-US" sz="2400" dirty="0"/>
          </a:p>
          <a:p>
            <a:r>
              <a:rPr lang="en-US" sz="2400" dirty="0"/>
              <a:t>You could do this in the form of a 2-minute ‘taster’ of your podcast. </a:t>
            </a:r>
          </a:p>
          <a:p>
            <a:endParaRPr lang="en-US" sz="2400" dirty="0"/>
          </a:p>
          <a:p>
            <a:r>
              <a:rPr lang="en-US" sz="2400" dirty="0"/>
              <a:t>One of you can take the role of the presenter and the others the roles of guests. </a:t>
            </a:r>
            <a:endParaRPr lang="en-GB" sz="2400" dirty="0"/>
          </a:p>
        </p:txBody>
      </p:sp>
      <p:pic>
        <p:nvPicPr>
          <p:cNvPr id="16" name="Picture Placeholder 15" descr="Retro microphone">
            <a:extLst>
              <a:ext uri="{FF2B5EF4-FFF2-40B4-BE49-F238E27FC236}">
                <a16:creationId xmlns:a16="http://schemas.microsoft.com/office/drawing/2014/main" id="{B7DBD872-0C21-30F7-82B2-1AFA9C03BC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3" t="-1045" r="-110" b="1045"/>
          <a:stretch/>
        </p:blipFill>
        <p:spPr>
          <a:xfrm>
            <a:off x="7040880" y="1453293"/>
            <a:ext cx="4459252" cy="4749285"/>
          </a:xfrm>
        </p:spPr>
      </p:pic>
    </p:spTree>
    <p:extLst>
      <p:ext uri="{BB962C8B-B14F-4D97-AF65-F5344CB8AC3E}">
        <p14:creationId xmlns:p14="http://schemas.microsoft.com/office/powerpoint/2010/main" val="3460154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51DA4-9C3D-0DCA-602C-C9BA4A590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5182-9A52-C790-DE34-CEAC47F5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7519670" cy="1111251"/>
          </a:xfrm>
        </p:spPr>
        <p:txBody>
          <a:bodyPr/>
          <a:lstStyle/>
          <a:p>
            <a:r>
              <a:rPr lang="en-GB" dirty="0"/>
              <a:t>Extension Activity 1:</a:t>
            </a:r>
            <a:br>
              <a:rPr lang="en-GB" dirty="0"/>
            </a:br>
            <a:r>
              <a:rPr lang="en-GB" sz="3200" dirty="0"/>
              <a:t>Podcast trailer plan</a:t>
            </a:r>
            <a:br>
              <a:rPr lang="en-GB" dirty="0"/>
            </a:br>
            <a:endParaRPr lang="en-GB" sz="3200" dirty="0"/>
          </a:p>
        </p:txBody>
      </p:sp>
      <p:pic>
        <p:nvPicPr>
          <p:cNvPr id="6" name="Graphic 5" descr="Radio microphone with solid fill">
            <a:extLst>
              <a:ext uri="{FF2B5EF4-FFF2-40B4-BE49-F238E27FC236}">
                <a16:creationId xmlns:a16="http://schemas.microsoft.com/office/drawing/2014/main" id="{12ABE770-046D-A31A-3CE6-AA845CF09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7680" y="4038600"/>
            <a:ext cx="1950720" cy="19507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529BA3-7D51-EEAE-1FCC-33C2D96E15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032" y="1717040"/>
            <a:ext cx="8996127" cy="3911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podcast trailer is a short audio clip designed to persuade people to listen to a podcast.   </a:t>
            </a:r>
          </a:p>
          <a:p>
            <a:pPr marL="0" indent="0">
              <a:buNone/>
            </a:pPr>
            <a:r>
              <a:rPr lang="en-US" sz="2400" dirty="0"/>
              <a:t>You are a podcast producer and presenter. Use the worksheet to plan a trailer for your latest podcast.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podcast might be:</a:t>
            </a:r>
          </a:p>
          <a:p>
            <a:r>
              <a:rPr lang="en-US" sz="2400" dirty="0"/>
              <a:t>about something you are interested in or an issue that you care strongly about. </a:t>
            </a:r>
          </a:p>
          <a:p>
            <a:r>
              <a:rPr lang="en-US" sz="2400" dirty="0"/>
              <a:t>something that concerns your school or local community.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4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EEE25-A183-2789-DFF6-1ACCBCB01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62E3-A4AB-58A8-FFA1-0D4826CA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7519670" cy="1111251"/>
          </a:xfrm>
        </p:spPr>
        <p:txBody>
          <a:bodyPr/>
          <a:lstStyle/>
          <a:p>
            <a:r>
              <a:rPr lang="en-GB" dirty="0"/>
              <a:t>Extension Activity 2:</a:t>
            </a:r>
            <a:br>
              <a:rPr lang="en-GB" dirty="0"/>
            </a:br>
            <a:r>
              <a:rPr lang="en-GB" sz="3200" dirty="0"/>
              <a:t>Podcast script plan</a:t>
            </a:r>
            <a:br>
              <a:rPr lang="en-GB" dirty="0"/>
            </a:br>
            <a:endParaRPr lang="en-GB" sz="3200" dirty="0"/>
          </a:p>
        </p:txBody>
      </p:sp>
      <p:pic>
        <p:nvPicPr>
          <p:cNvPr id="6" name="Graphic 5" descr="Radio microphone with solid fill">
            <a:extLst>
              <a:ext uri="{FF2B5EF4-FFF2-40B4-BE49-F238E27FC236}">
                <a16:creationId xmlns:a16="http://schemas.microsoft.com/office/drawing/2014/main" id="{990CC919-6528-60F2-8A7D-4C5592C3C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7680" y="4038600"/>
            <a:ext cx="1950720" cy="19507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1DE6C8-5783-F0B1-9E07-C10A8AEF3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032" y="1955800"/>
            <a:ext cx="8528767" cy="3429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You are a podcast producer and presenter.</a:t>
            </a:r>
          </a:p>
          <a:p>
            <a:pPr marL="0" indent="0">
              <a:buNone/>
            </a:pPr>
            <a:r>
              <a:rPr lang="en-US" sz="2400" dirty="0"/>
              <a:t>Use the worksheet to write a plan for a new podcast script.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might be:</a:t>
            </a:r>
          </a:p>
          <a:p>
            <a:r>
              <a:rPr lang="en-US" sz="2400" dirty="0"/>
              <a:t>about something you are interested in or an issue that you care strongly about. </a:t>
            </a:r>
          </a:p>
          <a:p>
            <a:r>
              <a:rPr lang="en-US" sz="2400" dirty="0"/>
              <a:t>on a topic that you already know a lot about or one that you’d like to research.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89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987" y="3066294"/>
            <a:ext cx="6047453" cy="3050902"/>
          </a:xfrm>
        </p:spPr>
        <p:txBody>
          <a:bodyPr/>
          <a:lstStyle/>
          <a:p>
            <a:r>
              <a:rPr lang="en-US" sz="2400" dirty="0"/>
              <a:t>Can you name one job in radio that you didn’t know about before today? </a:t>
            </a:r>
          </a:p>
          <a:p>
            <a:r>
              <a:rPr lang="en-US" sz="2400" dirty="0"/>
              <a:t>Do you think a career in radio broadcasting could be for you?</a:t>
            </a:r>
          </a:p>
          <a:p>
            <a:r>
              <a:rPr lang="en-US" sz="2400" dirty="0"/>
              <a:t>What school subjects help you develop the skills you would need?</a:t>
            </a:r>
          </a:p>
        </p:txBody>
      </p:sp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4F2986E2-58F6-893A-E418-9564EA5E2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b="-4568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91D41B-1B72-FCFF-ECCC-A203374436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1070" r="39082" b="-1070"/>
          <a:stretch/>
        </p:blipFill>
        <p:spPr>
          <a:xfrm>
            <a:off x="7040880" y="1453293"/>
            <a:ext cx="4459252" cy="4749285"/>
          </a:xfrm>
        </p:spPr>
      </p:pic>
    </p:spTree>
    <p:extLst>
      <p:ext uri="{BB962C8B-B14F-4D97-AF65-F5344CB8AC3E}">
        <p14:creationId xmlns:p14="http://schemas.microsoft.com/office/powerpoint/2010/main" val="93134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DD71-A40B-4567-1FA0-8E19DCAA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73" y="509996"/>
            <a:ext cx="7519670" cy="623570"/>
          </a:xfrm>
        </p:spPr>
        <p:txBody>
          <a:bodyPr/>
          <a:lstStyle/>
          <a:p>
            <a:r>
              <a:rPr lang="en-GB" dirty="0"/>
              <a:t>Getting started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0939F-AC9F-81DC-E03E-D9ACB67A16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2" y="1273447"/>
            <a:ext cx="10794448" cy="35298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you think a career in radio or podcasting could be for you: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Sign up for work experience at your local radio station.</a:t>
            </a:r>
          </a:p>
          <a:p>
            <a:r>
              <a:rPr lang="en-US" dirty="0"/>
              <a:t>Find out about community radio stations in your area, or ones in local hospitals or colleges. Ask if you can volunteer – even if it’s just making the coffee to begin with! </a:t>
            </a:r>
          </a:p>
          <a:p>
            <a:r>
              <a:rPr lang="en-US" dirty="0"/>
              <a:t>Contact the producers/presenters of a podcast you enjoy to see if you can interview them, or if they offer any work experience placements.</a:t>
            </a:r>
          </a:p>
          <a:p>
            <a:r>
              <a:rPr lang="en-US" dirty="0"/>
              <a:t>Make your own mini-podcast on a topic you’re passionate about (there are free podcast creation apps available for mobile devices and laptops). Share it first with your class or school but then consider uploading it to a podcast platform (such as </a:t>
            </a:r>
            <a:r>
              <a:rPr lang="en-US" dirty="0" err="1"/>
              <a:t>Acast</a:t>
            </a:r>
            <a:r>
              <a:rPr lang="en-US" dirty="0"/>
              <a:t> or </a:t>
            </a:r>
            <a:r>
              <a:rPr lang="en-US" dirty="0" err="1"/>
              <a:t>Podbean</a:t>
            </a:r>
            <a:r>
              <a:rPr lang="en-US" dirty="0"/>
              <a:t>).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9B84B09-81CE-0572-10CE-95C54E1A9BA8}"/>
              </a:ext>
            </a:extLst>
          </p:cNvPr>
          <p:cNvSpPr txBox="1">
            <a:spLocks/>
          </p:cNvSpPr>
          <p:nvPr/>
        </p:nvSpPr>
        <p:spPr>
          <a:xfrm>
            <a:off x="605072" y="4943201"/>
            <a:ext cx="8043012" cy="130574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dirty="0"/>
              <a:t>Find out more at</a:t>
            </a:r>
          </a:p>
          <a:p>
            <a:pPr marL="0" indent="0">
              <a:buNone/>
            </a:pPr>
            <a:r>
              <a:rPr lang="en-GB" dirty="0"/>
              <a:t>https://www.radioacademy.org/careers/roles/</a:t>
            </a:r>
          </a:p>
          <a:p>
            <a:pPr marL="0" indent="0">
              <a:buNone/>
            </a:pPr>
            <a:r>
              <a:rPr lang="en-GB" dirty="0"/>
              <a:t>https://discovercreative.careers/explore/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25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ED6F-21DC-828D-B9B5-84041753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440553"/>
            <a:ext cx="7499350" cy="1488440"/>
          </a:xfrm>
        </p:spPr>
        <p:txBody>
          <a:bodyPr/>
          <a:lstStyle/>
          <a:p>
            <a:r>
              <a:rPr lang="en-GB" sz="4400" dirty="0"/>
              <a:t>Focus on</a:t>
            </a:r>
            <a:br>
              <a:rPr lang="en-GB" sz="4400" dirty="0"/>
            </a:br>
            <a:r>
              <a:rPr lang="en-GB" sz="4400" dirty="0"/>
              <a:t>Radio and Podcasts</a:t>
            </a:r>
          </a:p>
        </p:txBody>
      </p:sp>
      <p:pic>
        <p:nvPicPr>
          <p:cNvPr id="6" name="Picture Placeholder 5" descr="Person wearing headphones">
            <a:extLst>
              <a:ext uri="{FF2B5EF4-FFF2-40B4-BE49-F238E27FC236}">
                <a16:creationId xmlns:a16="http://schemas.microsoft.com/office/drawing/2014/main" id="{55DA12FC-1630-5AD4-470D-55CE87F682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35349" r="35064" b="7165"/>
          <a:stretch/>
        </p:blipFill>
        <p:spPr>
          <a:xfrm>
            <a:off x="7064814" y="1903145"/>
            <a:ext cx="4486436" cy="502860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F6D4A-7A33-1D30-99CE-A0F2ED5EC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Is there a career for you?</a:t>
            </a:r>
          </a:p>
        </p:txBody>
      </p:sp>
    </p:spTree>
    <p:extLst>
      <p:ext uri="{BB962C8B-B14F-4D97-AF65-F5344CB8AC3E}">
        <p14:creationId xmlns:p14="http://schemas.microsoft.com/office/powerpoint/2010/main" val="198472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1901-2E2B-82BA-5F5F-A4C73CB5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763270"/>
            <a:ext cx="8073261" cy="2987675"/>
          </a:xfrm>
        </p:spPr>
        <p:txBody>
          <a:bodyPr/>
          <a:lstStyle/>
          <a:p>
            <a:r>
              <a:rPr lang="en-GB" dirty="0"/>
              <a:t>There’s a career for you in the creative industries</a:t>
            </a:r>
          </a:p>
        </p:txBody>
      </p:sp>
    </p:spTree>
    <p:extLst>
      <p:ext uri="{BB962C8B-B14F-4D97-AF65-F5344CB8AC3E}">
        <p14:creationId xmlns:p14="http://schemas.microsoft.com/office/powerpoint/2010/main" val="152299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42BD7-26D9-D10C-676D-E2895AE43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EB91-2FF1-ADF2-12EE-7E7A2564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4265640" cy="1131571"/>
          </a:xfrm>
        </p:spPr>
        <p:txBody>
          <a:bodyPr/>
          <a:lstStyle/>
          <a:p>
            <a:r>
              <a:rPr lang="en-GB" dirty="0"/>
              <a:t>Heard it on the radio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E0E35-D207-8EA4-84D5-273040B42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840" y="2194527"/>
            <a:ext cx="5490927" cy="1391954"/>
          </a:xfrm>
        </p:spPr>
        <p:txBody>
          <a:bodyPr/>
          <a:lstStyle/>
          <a:p>
            <a:r>
              <a:rPr lang="en-GB" sz="2400" dirty="0"/>
              <a:t>Do you ever listen to the radio?</a:t>
            </a:r>
          </a:p>
          <a:p>
            <a:r>
              <a:rPr lang="en-GB" sz="2400" dirty="0"/>
              <a:t>Do your parents?</a:t>
            </a:r>
          </a:p>
          <a:p>
            <a:r>
              <a:rPr lang="en-GB" sz="2400" dirty="0"/>
              <a:t>Where do you, or they, listen to it?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2354588-7979-5A3E-4D07-0209662FCA8A}"/>
              </a:ext>
            </a:extLst>
          </p:cNvPr>
          <p:cNvSpPr txBox="1">
            <a:spLocks/>
          </p:cNvSpPr>
          <p:nvPr/>
        </p:nvSpPr>
        <p:spPr>
          <a:xfrm>
            <a:off x="661960" y="3942243"/>
            <a:ext cx="4870315" cy="1533998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Icebreaker</a:t>
            </a:r>
          </a:p>
          <a:p>
            <a:pPr marL="0" indent="0">
              <a:buNone/>
            </a:pPr>
            <a:r>
              <a:rPr lang="en-GB" sz="2400" dirty="0"/>
              <a:t>Working with a partner, brainstorm a list of all the different things you can listen to on the radio.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Placeholder 8" descr="Retro radio on a brown wooden rack">
            <a:extLst>
              <a:ext uri="{FF2B5EF4-FFF2-40B4-BE49-F238E27FC236}">
                <a16:creationId xmlns:a16="http://schemas.microsoft.com/office/drawing/2014/main" id="{95DC63DC-CEEF-F237-D86E-CB6ABA475D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6" t="12770" r="4013" b="7115"/>
          <a:stretch/>
        </p:blipFill>
        <p:spPr>
          <a:xfrm>
            <a:off x="6364533" y="0"/>
            <a:ext cx="5830351" cy="6219988"/>
          </a:xfrm>
        </p:spPr>
      </p:pic>
    </p:spTree>
    <p:extLst>
      <p:ext uri="{BB962C8B-B14F-4D97-AF65-F5344CB8AC3E}">
        <p14:creationId xmlns:p14="http://schemas.microsoft.com/office/powerpoint/2010/main" val="181381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8852-A999-1F90-E1FB-62060CE5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1DA12-6B19-07EC-C738-D8F3245E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podcast?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88C2F-2845-B6B5-DF30-662E33183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7840" y="3429000"/>
            <a:ext cx="8290128" cy="2484120"/>
          </a:xfrm>
        </p:spPr>
        <p:txBody>
          <a:bodyPr/>
          <a:lstStyle/>
          <a:p>
            <a:pPr algn="l"/>
            <a:r>
              <a:rPr lang="en-GB" sz="2400" dirty="0"/>
              <a:t>A podcast is a digital audio file that can be downloaded to a personal device.</a:t>
            </a:r>
          </a:p>
          <a:p>
            <a:pPr algn="l"/>
            <a:r>
              <a:rPr lang="en-GB" sz="2400" dirty="0"/>
              <a:t>A podcast is like a radio show but, instead of being broadcast live, it is pre-recorded.</a:t>
            </a:r>
          </a:p>
          <a:p>
            <a:pPr algn="l"/>
            <a:r>
              <a:rPr lang="en-GB" sz="2400" dirty="0"/>
              <a:t>Podcasts are often released as a series of episodes and can be based on any topic.</a:t>
            </a:r>
          </a:p>
        </p:txBody>
      </p:sp>
      <p:pic>
        <p:nvPicPr>
          <p:cNvPr id="12" name="Picture Placeholder 11" descr="Retro microphone">
            <a:extLst>
              <a:ext uri="{FF2B5EF4-FFF2-40B4-BE49-F238E27FC236}">
                <a16:creationId xmlns:a16="http://schemas.microsoft.com/office/drawing/2014/main" id="{1BB60F76-01D5-D148-B99C-840700783F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5" r="8746"/>
          <a:stretch/>
        </p:blipFill>
        <p:spPr>
          <a:xfrm>
            <a:off x="5704840" y="1645920"/>
            <a:ext cx="782320" cy="1576088"/>
          </a:xfr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C212F77-ED7B-A082-5F81-2C296042EDC0}"/>
              </a:ext>
            </a:extLst>
          </p:cNvPr>
          <p:cNvSpPr/>
          <p:nvPr/>
        </p:nvSpPr>
        <p:spPr>
          <a:xfrm>
            <a:off x="7884159" y="162560"/>
            <a:ext cx="3931921" cy="2834640"/>
          </a:xfrm>
          <a:prstGeom prst="wedgeEllipseCallout">
            <a:avLst>
              <a:gd name="adj1" fmla="val -82608"/>
              <a:gd name="adj2" fmla="val 24461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BAE957-36CD-9C89-7ACB-A440AAB684FD}"/>
              </a:ext>
            </a:extLst>
          </p:cNvPr>
          <p:cNvSpPr txBox="1">
            <a:spLocks/>
          </p:cNvSpPr>
          <p:nvPr/>
        </p:nvSpPr>
        <p:spPr>
          <a:xfrm>
            <a:off x="8094011" y="340360"/>
            <a:ext cx="3555072" cy="247904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Did you know?</a:t>
            </a:r>
          </a:p>
          <a:p>
            <a:r>
              <a:rPr lang="en-GB" dirty="0"/>
              <a:t>The word podcast is made up of two words. ‘Pod’ from Apple’s iPod and ‘cast’ from ‘broadcast’. </a:t>
            </a:r>
          </a:p>
        </p:txBody>
      </p:sp>
    </p:spTree>
    <p:extLst>
      <p:ext uri="{BB962C8B-B14F-4D97-AF65-F5344CB8AC3E}">
        <p14:creationId xmlns:p14="http://schemas.microsoft.com/office/powerpoint/2010/main" val="332045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46DF-957C-93ED-E45F-43FE4981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Surrounded by sound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8E2FA-26CF-9339-69AE-EC52B315F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0721" y="3972560"/>
            <a:ext cx="3088018" cy="1469868"/>
          </a:xfrm>
        </p:spPr>
        <p:txBody>
          <a:bodyPr/>
          <a:lstStyle/>
          <a:p>
            <a:r>
              <a:rPr lang="en-GB" dirty="0"/>
              <a:t>There are around </a:t>
            </a:r>
            <a:r>
              <a:rPr lang="en-GB" b="1" dirty="0"/>
              <a:t>600</a:t>
            </a:r>
            <a:r>
              <a:rPr lang="en-GB" dirty="0"/>
              <a:t> licensed national and local radio stations in the UK and </a:t>
            </a:r>
            <a:r>
              <a:rPr lang="en-GB" b="1" dirty="0"/>
              <a:t>300 </a:t>
            </a:r>
            <a:r>
              <a:rPr lang="en-GB" dirty="0"/>
              <a:t>community stations.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B5B4-1A39-7358-6062-EFAC76F3A6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445" y="3952240"/>
            <a:ext cx="2676198" cy="1469868"/>
          </a:xfrm>
        </p:spPr>
        <p:txBody>
          <a:bodyPr/>
          <a:lstStyle/>
          <a:p>
            <a:r>
              <a:rPr lang="en-US" b="1" dirty="0"/>
              <a:t>21,000</a:t>
            </a:r>
            <a:r>
              <a:rPr lang="en-US" dirty="0"/>
              <a:t> people were employed in radio broadcasting in the UK in 2022, up from 13,000 in 2019.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BE9FDE-9291-F96D-EDE9-F14FB86E93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0542" y="3982720"/>
            <a:ext cx="3088018" cy="1469868"/>
          </a:xfrm>
        </p:spPr>
        <p:txBody>
          <a:bodyPr/>
          <a:lstStyle/>
          <a:p>
            <a:r>
              <a:rPr lang="en-US" dirty="0"/>
              <a:t>An estimated </a:t>
            </a:r>
            <a:r>
              <a:rPr lang="en-US" b="1" dirty="0"/>
              <a:t>21.2 million</a:t>
            </a:r>
            <a:r>
              <a:rPr lang="en-US" dirty="0"/>
              <a:t> people listened to podcasts in the UK in 2022 and numbers are rising every year.</a:t>
            </a:r>
            <a:endParaRPr lang="en-GB" dirty="0"/>
          </a:p>
        </p:txBody>
      </p:sp>
      <p:pic>
        <p:nvPicPr>
          <p:cNvPr id="16" name="Picture Placeholder 15" descr="On air sign with the light on">
            <a:extLst>
              <a:ext uri="{FF2B5EF4-FFF2-40B4-BE49-F238E27FC236}">
                <a16:creationId xmlns:a16="http://schemas.microsoft.com/office/drawing/2014/main" id="{70993DBA-2080-0B81-B814-735EEE5F33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7130"/>
          <a:stretch>
            <a:fillRect/>
          </a:stretch>
        </p:blipFill>
        <p:spPr>
          <a:xfrm>
            <a:off x="4674843" y="2158690"/>
            <a:ext cx="2736000" cy="1512000"/>
          </a:xfrm>
        </p:spPr>
      </p:pic>
      <p:pic>
        <p:nvPicPr>
          <p:cNvPr id="18" name="Picture Placeholder 17" descr="Close up of audio equipment">
            <a:extLst>
              <a:ext uri="{FF2B5EF4-FFF2-40B4-BE49-F238E27FC236}">
                <a16:creationId xmlns:a16="http://schemas.microsoft.com/office/drawing/2014/main" id="{D9B1ED17-E3F6-8C41-9A4B-10AB57112C7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8551"/>
          <a:stretch>
            <a:fillRect/>
          </a:stretch>
        </p:blipFill>
        <p:spPr>
          <a:xfrm>
            <a:off x="954445" y="2093880"/>
            <a:ext cx="2736000" cy="1512000"/>
          </a:xfrm>
        </p:spPr>
      </p:pic>
      <p:pic>
        <p:nvPicPr>
          <p:cNvPr id="22" name="Picture Placeholder 21" descr="Close up of white headphones">
            <a:extLst>
              <a:ext uri="{FF2B5EF4-FFF2-40B4-BE49-F238E27FC236}">
                <a16:creationId xmlns:a16="http://schemas.microsoft.com/office/drawing/2014/main" id="{71D68569-A190-855A-32CC-137F4D0AC77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9906"/>
          <a:stretch/>
        </p:blipFill>
        <p:spPr>
          <a:xfrm>
            <a:off x="8551650" y="2158690"/>
            <a:ext cx="2413961" cy="1512000"/>
          </a:xfrm>
        </p:spPr>
      </p:pic>
    </p:spTree>
    <p:extLst>
      <p:ext uri="{BB962C8B-B14F-4D97-AF65-F5344CB8AC3E}">
        <p14:creationId xmlns:p14="http://schemas.microsoft.com/office/powerpoint/2010/main" val="24827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C18DF-4B9B-887B-378E-0D34A39B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Audio Always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1F44EB-D296-60A7-B195-D978932B2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DB01D-E367-A795-3B30-6C95D46A5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9555" y="4276623"/>
            <a:ext cx="10248685" cy="1158978"/>
          </a:xfrm>
        </p:spPr>
        <p:txBody>
          <a:bodyPr/>
          <a:lstStyle/>
          <a:p>
            <a:r>
              <a:rPr lang="en-GB" i="1" dirty="0"/>
              <a:t>Design note: please embed Audio Always video:</a:t>
            </a:r>
          </a:p>
          <a:p>
            <a:r>
              <a:rPr lang="en-GB" i="1" dirty="0"/>
              <a:t>https://discovercreative.careers/video-programme/radio-podcasts/audio-always/</a:t>
            </a:r>
          </a:p>
          <a:p>
            <a:r>
              <a:rPr lang="en-GB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99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7BB9F-5EE1-8B88-3C82-04A8972D0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59A1A-C567-6D75-6522-97F28F2C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Ways into radio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D0A39-E594-A863-88A2-0528B09DF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9395" y="3111927"/>
            <a:ext cx="6276125" cy="2645171"/>
          </a:xfrm>
        </p:spPr>
        <p:txBody>
          <a:bodyPr/>
          <a:lstStyle/>
          <a:p>
            <a:r>
              <a:rPr lang="en-GB" sz="2400" b="1" dirty="0"/>
              <a:t>Talk about these questions with a partner</a:t>
            </a:r>
          </a:p>
          <a:p>
            <a:br>
              <a:rPr lang="en-GB" sz="2400" dirty="0"/>
            </a:br>
            <a:r>
              <a:rPr lang="en-GB" sz="2400" dirty="0"/>
              <a:t>What different ways are there of getting into working in radio?</a:t>
            </a:r>
          </a:p>
          <a:p>
            <a:r>
              <a:rPr lang="en-GB" sz="2400" dirty="0"/>
              <a:t>Do you need to live in London?</a:t>
            </a:r>
          </a:p>
          <a:p>
            <a:r>
              <a:rPr lang="en-GB" sz="2400" dirty="0"/>
              <a:t>Do you think working in radio would be fun? If so, why?</a:t>
            </a:r>
          </a:p>
        </p:txBody>
      </p:sp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2BB210D5-7EF6-805D-D223-BD912722BC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b="-4568"/>
          <a:stretch/>
        </p:blipFill>
        <p:spPr>
          <a:xfrm>
            <a:off x="1249670" y="1862420"/>
            <a:ext cx="919941" cy="794748"/>
          </a:xfrm>
        </p:spPr>
      </p:pic>
      <p:pic>
        <p:nvPicPr>
          <p:cNvPr id="7" name="Picture Placeholder 6" descr="Audio sound board">
            <a:extLst>
              <a:ext uri="{FF2B5EF4-FFF2-40B4-BE49-F238E27FC236}">
                <a16:creationId xmlns:a16="http://schemas.microsoft.com/office/drawing/2014/main" id="{93FFFE56-3F7F-1A06-3201-8D5D740A32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3" r="18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592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D0330-942E-7CBD-68A3-B881B684E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CC65-91E7-490F-B9D4-D696925A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89"/>
            <a:ext cx="5236628" cy="1590385"/>
          </a:xfrm>
        </p:spPr>
        <p:txBody>
          <a:bodyPr/>
          <a:lstStyle/>
          <a:p>
            <a:r>
              <a:rPr lang="en-GB" dirty="0"/>
              <a:t>It comes naturally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4BB01-D280-5CA8-6B5C-C59DC9A7A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182" y="3766184"/>
            <a:ext cx="5830351" cy="1791285"/>
          </a:xfrm>
        </p:spPr>
        <p:txBody>
          <a:bodyPr/>
          <a:lstStyle/>
          <a:p>
            <a:r>
              <a:rPr lang="en-GB" sz="2400" dirty="0"/>
              <a:t>Some skills don’t need to be taught.</a:t>
            </a:r>
          </a:p>
          <a:p>
            <a:r>
              <a:rPr lang="en-GB" sz="2400" dirty="0"/>
              <a:t>They are personal qualities that help you to do well at school and at work.</a:t>
            </a:r>
          </a:p>
          <a:p>
            <a:r>
              <a:rPr lang="en-GB" sz="2400" dirty="0"/>
              <a:t>They are sometimes called soft skills and can be developed with practice and experience.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Placeholder 9" descr="A person in a suit&#10;&#10;Description automatically generated">
            <a:extLst>
              <a:ext uri="{FF2B5EF4-FFF2-40B4-BE49-F238E27FC236}">
                <a16:creationId xmlns:a16="http://schemas.microsoft.com/office/drawing/2014/main" id="{B72039DA-D0D3-F653-A14D-185E8F1F47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1230" r="7187" b="6761"/>
          <a:stretch/>
        </p:blipFill>
        <p:spPr>
          <a:xfrm>
            <a:off x="6364533" y="0"/>
            <a:ext cx="5830351" cy="62199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BBB56E-2221-36D8-E7F3-2AA859D048A8}"/>
              </a:ext>
            </a:extLst>
          </p:cNvPr>
          <p:cNvSpPr txBox="1"/>
          <p:nvPr/>
        </p:nvSpPr>
        <p:spPr>
          <a:xfrm>
            <a:off x="590840" y="1490008"/>
            <a:ext cx="6053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i="1" dirty="0"/>
              <a:t>‘Just having basic skills that you may not even value because [they] come so naturally to you.’</a:t>
            </a:r>
          </a:p>
          <a:p>
            <a:pPr marL="0" indent="0">
              <a:buNone/>
            </a:pPr>
            <a:r>
              <a:rPr lang="en-GB" sz="2400" dirty="0"/>
              <a:t>Lillie-Mae Stubbs, producer at Audio Always.  </a:t>
            </a:r>
          </a:p>
        </p:txBody>
      </p:sp>
    </p:spTree>
    <p:extLst>
      <p:ext uri="{BB962C8B-B14F-4D97-AF65-F5344CB8AC3E}">
        <p14:creationId xmlns:p14="http://schemas.microsoft.com/office/powerpoint/2010/main" val="11158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55CE-5162-D91C-18F4-AF61D75F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39" y="332782"/>
            <a:ext cx="9630121" cy="659592"/>
          </a:xfrm>
        </p:spPr>
        <p:txBody>
          <a:bodyPr/>
          <a:lstStyle/>
          <a:p>
            <a:r>
              <a:rPr lang="en-GB" dirty="0"/>
              <a:t>Do you already have the skills?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C1634B-795D-EED3-B6A4-50364175C971}"/>
              </a:ext>
            </a:extLst>
          </p:cNvPr>
          <p:cNvSpPr/>
          <p:nvPr/>
        </p:nvSpPr>
        <p:spPr>
          <a:xfrm>
            <a:off x="10177259" y="2543346"/>
            <a:ext cx="1693413" cy="123360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/>
              <a:t>team player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8E1A67-B455-2C6E-530B-7ADA510450C8}"/>
              </a:ext>
            </a:extLst>
          </p:cNvPr>
          <p:cNvSpPr/>
          <p:nvPr/>
        </p:nvSpPr>
        <p:spPr>
          <a:xfrm>
            <a:off x="1648203" y="4792953"/>
            <a:ext cx="1374907" cy="11155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reliable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12485B-D121-525B-EE0E-0AFEDFDF7138}"/>
              </a:ext>
            </a:extLst>
          </p:cNvPr>
          <p:cNvSpPr/>
          <p:nvPr/>
        </p:nvSpPr>
        <p:spPr>
          <a:xfrm>
            <a:off x="3477301" y="4792953"/>
            <a:ext cx="2220903" cy="14136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000" dirty="0"/>
              <a:t>good time management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8A8AC0-A5DA-AEB7-111B-64E82CE1769E}"/>
              </a:ext>
            </a:extLst>
          </p:cNvPr>
          <p:cNvSpPr/>
          <p:nvPr/>
        </p:nvSpPr>
        <p:spPr>
          <a:xfrm>
            <a:off x="5132696" y="3009669"/>
            <a:ext cx="1926608" cy="13026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willing to learn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869BD3-CE58-1EB1-225F-7A6C41A278EE}"/>
              </a:ext>
            </a:extLst>
          </p:cNvPr>
          <p:cNvSpPr/>
          <p:nvPr/>
        </p:nvSpPr>
        <p:spPr>
          <a:xfrm>
            <a:off x="5929568" y="4564130"/>
            <a:ext cx="2014904" cy="12981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calm under pressure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D95CB8-012D-1DFA-2DD7-3775395B3816}"/>
              </a:ext>
            </a:extLst>
          </p:cNvPr>
          <p:cNvSpPr/>
          <p:nvPr/>
        </p:nvSpPr>
        <p:spPr>
          <a:xfrm>
            <a:off x="7517127" y="3350851"/>
            <a:ext cx="2391524" cy="1233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/>
              <a:t>good communicator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A33DF8A-7415-DF73-AA32-1B4EB90A174E}"/>
              </a:ext>
            </a:extLst>
          </p:cNvPr>
          <p:cNvSpPr/>
          <p:nvPr/>
        </p:nvSpPr>
        <p:spPr>
          <a:xfrm>
            <a:off x="8604662" y="4989849"/>
            <a:ext cx="1313947" cy="10198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creative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5171F3-EA09-A09E-DBFE-38BAD6059418}"/>
              </a:ext>
            </a:extLst>
          </p:cNvPr>
          <p:cNvSpPr/>
          <p:nvPr/>
        </p:nvSpPr>
        <p:spPr>
          <a:xfrm>
            <a:off x="2695052" y="3473246"/>
            <a:ext cx="1806463" cy="12336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trustworthy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DED189-5AA1-B1F3-A8CA-97505054CCB4}"/>
              </a:ext>
            </a:extLst>
          </p:cNvPr>
          <p:cNvSpPr/>
          <p:nvPr/>
        </p:nvSpPr>
        <p:spPr>
          <a:xfrm>
            <a:off x="10399251" y="4503716"/>
            <a:ext cx="1642836" cy="1233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000" dirty="0"/>
              <a:t>positive attitude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893121-7A3F-8A6C-35D6-46475B329585}"/>
              </a:ext>
            </a:extLst>
          </p:cNvPr>
          <p:cNvSpPr/>
          <p:nvPr/>
        </p:nvSpPr>
        <p:spPr>
          <a:xfrm>
            <a:off x="396470" y="3794901"/>
            <a:ext cx="1642836" cy="11155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000" dirty="0"/>
              <a:t>flexible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204AC3-7090-1943-3252-7AA8BBB07360}"/>
              </a:ext>
            </a:extLst>
          </p:cNvPr>
          <p:cNvSpPr txBox="1"/>
          <p:nvPr/>
        </p:nvSpPr>
        <p:spPr>
          <a:xfrm>
            <a:off x="424472" y="1164922"/>
            <a:ext cx="112696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The role of </a:t>
            </a:r>
            <a:r>
              <a:rPr lang="en-GB" sz="2400" b="1" dirty="0"/>
              <a:t>broadcast assistant </a:t>
            </a:r>
            <a:r>
              <a:rPr lang="en-GB" sz="2400" dirty="0"/>
              <a:t>is an entry </a:t>
            </a:r>
            <a:r>
              <a:rPr lang="en-GB" sz="2400"/>
              <a:t>level job </a:t>
            </a:r>
            <a:r>
              <a:rPr lang="en-GB" sz="2400" dirty="0"/>
              <a:t>at a radio station.</a:t>
            </a:r>
          </a:p>
          <a:p>
            <a:endParaRPr lang="en-GB" sz="2400" b="1" dirty="0"/>
          </a:p>
          <a:p>
            <a:r>
              <a:rPr lang="en-GB" sz="2400" b="1" dirty="0"/>
              <a:t>What do they do?</a:t>
            </a:r>
          </a:p>
          <a:p>
            <a:r>
              <a:rPr lang="en-GB" sz="2400" dirty="0"/>
              <a:t>Support assistant producers, producers, presenters and programmes.</a:t>
            </a:r>
          </a:p>
          <a:p>
            <a:endParaRPr lang="en-GB" sz="2400" dirty="0"/>
          </a:p>
          <a:p>
            <a:r>
              <a:rPr lang="en-GB" sz="2400" b="1" dirty="0"/>
              <a:t>What skills do they need? </a:t>
            </a:r>
          </a:p>
        </p:txBody>
      </p:sp>
    </p:spTree>
    <p:extLst>
      <p:ext uri="{BB962C8B-B14F-4D97-AF65-F5344CB8AC3E}">
        <p14:creationId xmlns:p14="http://schemas.microsoft.com/office/powerpoint/2010/main" val="300190059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dience activity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reative Carreers Week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3023</TotalTime>
  <Words>1348</Words>
  <Application>Microsoft Office PowerPoint</Application>
  <PresentationFormat>Widescreen</PresentationFormat>
  <Paragraphs>179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TItles</vt:lpstr>
      <vt:lpstr>Content</vt:lpstr>
      <vt:lpstr>Audience activity</vt:lpstr>
      <vt:lpstr>Creative Carreers Week</vt:lpstr>
      <vt:lpstr>PowerPoint Presentation</vt:lpstr>
      <vt:lpstr>Focus on Radio and Podcasts</vt:lpstr>
      <vt:lpstr>Heard it on the radio</vt:lpstr>
      <vt:lpstr>What is a podcast?</vt:lpstr>
      <vt:lpstr>Surrounded by sound</vt:lpstr>
      <vt:lpstr>Audio Always</vt:lpstr>
      <vt:lpstr>Ways into radio</vt:lpstr>
      <vt:lpstr>It comes naturally</vt:lpstr>
      <vt:lpstr>Do you already have the skills?</vt:lpstr>
      <vt:lpstr>Feedback: Activities 1 &amp; 2</vt:lpstr>
      <vt:lpstr>Top of the pods</vt:lpstr>
      <vt:lpstr>Top of the pods 2</vt:lpstr>
      <vt:lpstr>Feedback: Activities 3 &amp; 4</vt:lpstr>
      <vt:lpstr>Pick of the podcasts</vt:lpstr>
      <vt:lpstr>Pick of the podcasts</vt:lpstr>
      <vt:lpstr>Extension Activity 1: Podcast trailer plan </vt:lpstr>
      <vt:lpstr>Extension Activity 2: Podcast script plan </vt:lpstr>
      <vt:lpstr>Reflection</vt:lpstr>
      <vt:lpstr>Getting started</vt:lpstr>
      <vt:lpstr>There’s a career for you in the creative industries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Tharme</dc:creator>
  <cp:lastModifiedBy>Jennifer Hastings</cp:lastModifiedBy>
  <cp:revision>137</cp:revision>
  <dcterms:created xsi:type="dcterms:W3CDTF">2023-04-06T13:15:19Z</dcterms:created>
  <dcterms:modified xsi:type="dcterms:W3CDTF">2025-01-30T16:08:23Z</dcterms:modified>
</cp:coreProperties>
</file>