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1" r:id="rId5"/>
    <p:sldMasterId id="2147483680" r:id="rId6"/>
  </p:sldMasterIdLst>
  <p:notesMasterIdLst>
    <p:notesMasterId r:id="rId30"/>
  </p:notesMasterIdLst>
  <p:sldIdLst>
    <p:sldId id="513" r:id="rId7"/>
    <p:sldId id="508" r:id="rId8"/>
    <p:sldId id="258" r:id="rId9"/>
    <p:sldId id="561" r:id="rId10"/>
    <p:sldId id="518" r:id="rId11"/>
    <p:sldId id="525" r:id="rId12"/>
    <p:sldId id="528" r:id="rId13"/>
    <p:sldId id="519" r:id="rId14"/>
    <p:sldId id="259" r:id="rId15"/>
    <p:sldId id="550" r:id="rId16"/>
    <p:sldId id="549" r:id="rId17"/>
    <p:sldId id="548" r:id="rId18"/>
    <p:sldId id="555" r:id="rId19"/>
    <p:sldId id="551" r:id="rId20"/>
    <p:sldId id="510" r:id="rId21"/>
    <p:sldId id="547" r:id="rId22"/>
    <p:sldId id="533" r:id="rId23"/>
    <p:sldId id="558" r:id="rId24"/>
    <p:sldId id="546" r:id="rId25"/>
    <p:sldId id="556" r:id="rId26"/>
    <p:sldId id="287" r:id="rId27"/>
    <p:sldId id="552" r:id="rId28"/>
    <p:sldId id="5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E9965-5696-4EF0-871E-115BC26A5278}" v="1264" dt="2024-05-09T11:54:19.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74967" autoAdjust="0"/>
  </p:normalViewPr>
  <p:slideViewPr>
    <p:cSldViewPr snapToGrid="0">
      <p:cViewPr varScale="1">
        <p:scale>
          <a:sx n="84" d="100"/>
          <a:sy n="84" d="100"/>
        </p:scale>
        <p:origin x="10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99602-3FB1-4638-A485-CCC531208660}"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A1FC2-0A09-4CCF-8878-D9D00A0DA472}" type="slidenum">
              <a:rPr lang="en-GB" smtClean="0"/>
              <a:t>‹#›</a:t>
            </a:fld>
            <a:endParaRPr lang="en-GB"/>
          </a:p>
        </p:txBody>
      </p:sp>
    </p:spTree>
    <p:extLst>
      <p:ext uri="{BB962C8B-B14F-4D97-AF65-F5344CB8AC3E}">
        <p14:creationId xmlns:p14="http://schemas.microsoft.com/office/powerpoint/2010/main" val="419460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anniespratt?utm_content=creditCopyText&amp;utm_medium=referral&amp;utm_source=unsplas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unsplash.com/photos/assorted-books-in-brown-wooden-bookshelf-lIWF2uHxs0Q?utm_content=creditCopyText&amp;utm_medium=referral&amp;utm_source=unsplash"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a:t>
            </a:fld>
            <a:endParaRPr lang="en-GB"/>
          </a:p>
        </p:txBody>
      </p:sp>
    </p:spTree>
    <p:extLst>
      <p:ext uri="{BB962C8B-B14F-4D97-AF65-F5344CB8AC3E}">
        <p14:creationId xmlns:p14="http://schemas.microsoft.com/office/powerpoint/2010/main" val="4249400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Images taken from The National Archives:  E 344/22, PCOM 2/291/323 and MH 12/15797</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10</a:t>
            </a:fld>
            <a:endParaRPr lang="en-GB"/>
          </a:p>
        </p:txBody>
      </p:sp>
    </p:spTree>
    <p:extLst>
      <p:ext uri="{BB962C8B-B14F-4D97-AF65-F5344CB8AC3E}">
        <p14:creationId xmlns:p14="http://schemas.microsoft.com/office/powerpoint/2010/main" val="227968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r>
              <a:rPr lang="en-GB" i="1" dirty="0"/>
              <a:t>Estimated number taken from:  https://cdn.nationalarchives.gov.uk/documents/archive-sector-workforce-strategy.pdf</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11</a:t>
            </a:fld>
            <a:endParaRPr lang="en-GB"/>
          </a:p>
        </p:txBody>
      </p:sp>
    </p:spTree>
    <p:extLst>
      <p:ext uri="{BB962C8B-B14F-4D97-AF65-F5344CB8AC3E}">
        <p14:creationId xmlns:p14="http://schemas.microsoft.com/office/powerpoint/2010/main" val="321201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12</a:t>
            </a:fld>
            <a:endParaRPr lang="en-GB"/>
          </a:p>
        </p:txBody>
      </p:sp>
    </p:spTree>
    <p:extLst>
      <p:ext uri="{BB962C8B-B14F-4D97-AF65-F5344CB8AC3E}">
        <p14:creationId xmlns:p14="http://schemas.microsoft.com/office/powerpoint/2010/main" val="275063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13</a:t>
            </a:fld>
            <a:endParaRPr lang="en-GB"/>
          </a:p>
        </p:txBody>
      </p:sp>
    </p:spTree>
    <p:extLst>
      <p:ext uri="{BB962C8B-B14F-4D97-AF65-F5344CB8AC3E}">
        <p14:creationId xmlns:p14="http://schemas.microsoft.com/office/powerpoint/2010/main" val="422446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14</a:t>
            </a:fld>
            <a:endParaRPr lang="en-GB"/>
          </a:p>
        </p:txBody>
      </p:sp>
    </p:spTree>
    <p:extLst>
      <p:ext uri="{BB962C8B-B14F-4D97-AF65-F5344CB8AC3E}">
        <p14:creationId xmlns:p14="http://schemas.microsoft.com/office/powerpoint/2010/main" val="17934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i="1" dirty="0"/>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15</a:t>
            </a:fld>
            <a:endParaRPr lang="en-GB"/>
          </a:p>
        </p:txBody>
      </p:sp>
    </p:spTree>
    <p:extLst>
      <p:ext uri="{BB962C8B-B14F-4D97-AF65-F5344CB8AC3E}">
        <p14:creationId xmlns:p14="http://schemas.microsoft.com/office/powerpoint/2010/main" val="273135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Bromsgrove School Archive </a:t>
            </a:r>
            <a:r>
              <a:rPr lang="en-GB" b="0" i="1" dirty="0">
                <a:solidFill>
                  <a:srgbClr val="242424"/>
                </a:solidFill>
                <a:effectLst/>
                <a:highlight>
                  <a:srgbClr val="FFFFFF"/>
                </a:highlight>
                <a:latin typeface="Open Sans" panose="020B0606030504020204" pitchFamily="34" charset="0"/>
              </a:rPr>
              <a:t>©The National Archives</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GB" i="1" dirty="0"/>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16</a:t>
            </a:fld>
            <a:endParaRPr lang="en-GB"/>
          </a:p>
        </p:txBody>
      </p:sp>
    </p:spTree>
    <p:extLst>
      <p:ext uri="{BB962C8B-B14F-4D97-AF65-F5344CB8AC3E}">
        <p14:creationId xmlns:p14="http://schemas.microsoft.com/office/powerpoint/2010/main" val="4231061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dirty="0"/>
          </a:p>
        </p:txBody>
      </p:sp>
      <p:sp>
        <p:nvSpPr>
          <p:cNvPr id="4" name="Slide Number Placeholder 3"/>
          <p:cNvSpPr>
            <a:spLocks noGrp="1"/>
          </p:cNvSpPr>
          <p:nvPr>
            <p:ph type="sldNum" sz="quarter" idx="5"/>
          </p:nvPr>
        </p:nvSpPr>
        <p:spPr/>
        <p:txBody>
          <a:bodyPr/>
          <a:lstStyle/>
          <a:p>
            <a:fld id="{6AD09473-4EA1-4D87-A437-D15BA0E4A542}" type="slidenum">
              <a:rPr lang="en-GB" smtClean="0"/>
              <a:t>17</a:t>
            </a:fld>
            <a:endParaRPr lang="en-GB"/>
          </a:p>
        </p:txBody>
      </p:sp>
    </p:spTree>
    <p:extLst>
      <p:ext uri="{BB962C8B-B14F-4D97-AF65-F5344CB8AC3E}">
        <p14:creationId xmlns:p14="http://schemas.microsoft.com/office/powerpoint/2010/main" val="145889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18</a:t>
            </a:fld>
            <a:endParaRPr lang="en-GB"/>
          </a:p>
        </p:txBody>
      </p:sp>
    </p:spTree>
    <p:extLst>
      <p:ext uri="{BB962C8B-B14F-4D97-AF65-F5344CB8AC3E}">
        <p14:creationId xmlns:p14="http://schemas.microsoft.com/office/powerpoint/2010/main" val="352712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57542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i="1" dirty="0"/>
              <a:t>Image </a:t>
            </a:r>
            <a:r>
              <a:rPr lang="en-US" i="1" dirty="0"/>
              <a:t>by </a:t>
            </a:r>
            <a:r>
              <a:rPr lang="en-US" i="1" dirty="0">
                <a:hlinkClick r:id="rId3"/>
              </a:rPr>
              <a:t>Annie Spratt</a:t>
            </a:r>
            <a:r>
              <a:rPr lang="en-US" i="1" dirty="0"/>
              <a:t> on </a:t>
            </a:r>
            <a:r>
              <a:rPr lang="en-US" i="1" dirty="0" err="1">
                <a:hlinkClick r:id="rId4"/>
              </a:rPr>
              <a:t>Unsplash</a:t>
            </a:r>
            <a:r>
              <a:rPr lang="en-US" i="1" dirty="0"/>
              <a:t> </a:t>
            </a:r>
            <a:endParaRPr lang="en-GB" i="1" dirty="0"/>
          </a:p>
        </p:txBody>
      </p:sp>
    </p:spTree>
    <p:extLst>
      <p:ext uri="{BB962C8B-B14F-4D97-AF65-F5344CB8AC3E}">
        <p14:creationId xmlns:p14="http://schemas.microsoft.com/office/powerpoint/2010/main" val="168463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taken from: https://blog.nationalarchives.gov.uk/handling-historic-collections-the-gloves-are-still-off/</a:t>
            </a:r>
          </a:p>
        </p:txBody>
      </p:sp>
      <p:sp>
        <p:nvSpPr>
          <p:cNvPr id="4" name="Slide Number Placeholder 3"/>
          <p:cNvSpPr>
            <a:spLocks noGrp="1"/>
          </p:cNvSpPr>
          <p:nvPr>
            <p:ph type="sldNum" sz="quarter" idx="5"/>
          </p:nvPr>
        </p:nvSpPr>
        <p:spPr/>
        <p:txBody>
          <a:bodyPr/>
          <a:lstStyle/>
          <a:p>
            <a:fld id="{6AD09473-4EA1-4D87-A437-D15BA0E4A542}" type="slidenum">
              <a:rPr lang="en-GB" smtClean="0"/>
              <a:t>20</a:t>
            </a:fld>
            <a:endParaRPr lang="en-GB"/>
          </a:p>
        </p:txBody>
      </p:sp>
    </p:spTree>
    <p:extLst>
      <p:ext uri="{BB962C8B-B14F-4D97-AF65-F5344CB8AC3E}">
        <p14:creationId xmlns:p14="http://schemas.microsoft.com/office/powerpoint/2010/main" val="114716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Microsoft</a:t>
            </a:r>
          </a:p>
        </p:txBody>
      </p:sp>
      <p:sp>
        <p:nvSpPr>
          <p:cNvPr id="4" name="Slide Number Placeholder 3"/>
          <p:cNvSpPr>
            <a:spLocks noGrp="1"/>
          </p:cNvSpPr>
          <p:nvPr>
            <p:ph type="sldNum" sz="quarter" idx="5"/>
          </p:nvPr>
        </p:nvSpPr>
        <p:spPr/>
        <p:txBody>
          <a:bodyPr/>
          <a:lstStyle/>
          <a:p>
            <a:fld id="{6AD09473-4EA1-4D87-A437-D15BA0E4A542}" type="slidenum">
              <a:rPr lang="en-GB" smtClean="0"/>
              <a:t>21</a:t>
            </a:fld>
            <a:endParaRPr lang="en-GB"/>
          </a:p>
        </p:txBody>
      </p:sp>
    </p:spTree>
    <p:extLst>
      <p:ext uri="{BB962C8B-B14F-4D97-AF65-F5344CB8AC3E}">
        <p14:creationId xmlns:p14="http://schemas.microsoft.com/office/powerpoint/2010/main" val="413396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988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038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Image taken from: https://www.nationalarchives.gov.uk/education/families/time-travel-tv/introduction/the-national-archives-building/</a:t>
            </a:r>
          </a:p>
        </p:txBody>
      </p:sp>
      <p:sp>
        <p:nvSpPr>
          <p:cNvPr id="4" name="Slide Number Placeholder 3"/>
          <p:cNvSpPr>
            <a:spLocks noGrp="1"/>
          </p:cNvSpPr>
          <p:nvPr>
            <p:ph type="sldNum" sz="quarter" idx="5"/>
          </p:nvPr>
        </p:nvSpPr>
        <p:spPr/>
        <p:txBody>
          <a:bodyPr/>
          <a:lstStyle/>
          <a:p>
            <a:fld id="{DA7A1FC2-0A09-4CCF-8878-D9D00A0DA472}" type="slidenum">
              <a:rPr lang="en-GB" smtClean="0"/>
              <a:t>3</a:t>
            </a:fld>
            <a:endParaRPr lang="en-GB"/>
          </a:p>
        </p:txBody>
      </p:sp>
    </p:spTree>
    <p:extLst>
      <p:ext uri="{BB962C8B-B14F-4D97-AF65-F5344CB8AC3E}">
        <p14:creationId xmlns:p14="http://schemas.microsoft.com/office/powerpoint/2010/main" val="166861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Image taken from: https://blog.nationalarchives.gov.uk/introduction-to-conservation-for-digitisation/</a:t>
            </a:r>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4</a:t>
            </a:fld>
            <a:endParaRPr lang="en-GB"/>
          </a:p>
        </p:txBody>
      </p:sp>
    </p:spTree>
    <p:extLst>
      <p:ext uri="{BB962C8B-B14F-4D97-AF65-F5344CB8AC3E}">
        <p14:creationId xmlns:p14="http://schemas.microsoft.com/office/powerpoint/2010/main" val="297757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taken from: https://www.nationalarchives.gov.uk/education/families/time-travel-tv/introduction/inside-a-repository/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Salford University Archive </a:t>
            </a:r>
            <a:r>
              <a:rPr lang="en-GB" b="0" i="1" dirty="0">
                <a:solidFill>
                  <a:srgbClr val="242424"/>
                </a:solidFill>
                <a:effectLst/>
                <a:highlight>
                  <a:srgbClr val="FFFFFF"/>
                </a:highlight>
                <a:latin typeface="Open Sans" panose="020B0606030504020204" pitchFamily="34" charset="0"/>
              </a:rPr>
              <a:t>©The National Archives</a:t>
            </a:r>
            <a:endParaRPr lang="en-GB" i="1" dirty="0"/>
          </a:p>
          <a:p>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5</a:t>
            </a:fld>
            <a:endParaRPr lang="en-GB"/>
          </a:p>
        </p:txBody>
      </p:sp>
    </p:spTree>
    <p:extLst>
      <p:ext uri="{BB962C8B-B14F-4D97-AF65-F5344CB8AC3E}">
        <p14:creationId xmlns:p14="http://schemas.microsoft.com/office/powerpoint/2010/main" val="344069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taken from: https://www.nationalarchives.gov.uk/education/families/time-travel-tv/introduction/inside-a-repository/</a:t>
            </a:r>
          </a:p>
          <a:p>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6</a:t>
            </a:fld>
            <a:endParaRPr lang="en-GB"/>
          </a:p>
        </p:txBody>
      </p:sp>
    </p:spTree>
    <p:extLst>
      <p:ext uri="{BB962C8B-B14F-4D97-AF65-F5344CB8AC3E}">
        <p14:creationId xmlns:p14="http://schemas.microsoft.com/office/powerpoint/2010/main" val="105045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taken from: https://www.nationalarchives.gov.uk/education/families/time-travel-tv/introduction/inside-a-repository/</a:t>
            </a:r>
          </a:p>
          <a:p>
            <a:endParaRPr lang="en-GB" dirty="0"/>
          </a:p>
        </p:txBody>
      </p:sp>
      <p:sp>
        <p:nvSpPr>
          <p:cNvPr id="4" name="Slide Number Placeholder 3"/>
          <p:cNvSpPr>
            <a:spLocks noGrp="1"/>
          </p:cNvSpPr>
          <p:nvPr>
            <p:ph type="sldNum" sz="quarter" idx="5"/>
          </p:nvPr>
        </p:nvSpPr>
        <p:spPr/>
        <p:txBody>
          <a:bodyPr/>
          <a:lstStyle/>
          <a:p>
            <a:fld id="{DA7A1FC2-0A09-4CCF-8878-D9D00A0DA472}" type="slidenum">
              <a:rPr lang="en-GB" smtClean="0"/>
              <a:t>7</a:t>
            </a:fld>
            <a:endParaRPr lang="en-GB"/>
          </a:p>
        </p:txBody>
      </p:sp>
    </p:spTree>
    <p:extLst>
      <p:ext uri="{BB962C8B-B14F-4D97-AF65-F5344CB8AC3E}">
        <p14:creationId xmlns:p14="http://schemas.microsoft.com/office/powerpoint/2010/main" val="234191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Salford University Archive </a:t>
            </a:r>
            <a:r>
              <a:rPr lang="en-GB" b="0" i="1" dirty="0">
                <a:solidFill>
                  <a:srgbClr val="242424"/>
                </a:solidFill>
                <a:effectLst/>
                <a:highlight>
                  <a:srgbClr val="FFFFFF"/>
                </a:highlight>
                <a:latin typeface="Open Sans" panose="020B0606030504020204" pitchFamily="34" charset="0"/>
              </a:rPr>
              <a:t>©The National Archives</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Edge Hill University Archive </a:t>
            </a:r>
            <a:r>
              <a:rPr lang="en-GB" b="0" i="1" dirty="0">
                <a:solidFill>
                  <a:srgbClr val="242424"/>
                </a:solidFill>
                <a:effectLst/>
                <a:highlight>
                  <a:srgbClr val="FFFFFF"/>
                </a:highlight>
                <a:latin typeface="Open Sans" panose="020B0606030504020204" pitchFamily="34" charset="0"/>
              </a:rPr>
              <a:t>©The National Archives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Image: Manchester Central Library and Archives </a:t>
            </a:r>
            <a:r>
              <a:rPr lang="en-GB" b="0" i="1" dirty="0">
                <a:solidFill>
                  <a:srgbClr val="242424"/>
                </a:solidFill>
                <a:effectLst/>
                <a:highlight>
                  <a:srgbClr val="FFFFFF"/>
                </a:highlight>
                <a:latin typeface="Open Sans" panose="020B0606030504020204" pitchFamily="34" charset="0"/>
              </a:rPr>
              <a:t>©The National Archives</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8</a:t>
            </a:fld>
            <a:endParaRPr lang="en-GB"/>
          </a:p>
        </p:txBody>
      </p:sp>
    </p:spTree>
    <p:extLst>
      <p:ext uri="{BB962C8B-B14F-4D97-AF65-F5344CB8AC3E}">
        <p14:creationId xmlns:p14="http://schemas.microsoft.com/office/powerpoint/2010/main" val="285618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taken from: </a:t>
            </a:r>
            <a:r>
              <a:rPr lang="en-GB" i="1" dirty="0"/>
              <a:t>Stock images included free in Microsoft 365 package</a:t>
            </a:r>
          </a:p>
          <a:p>
            <a:endParaRPr lang="en-GB" i="1" dirty="0"/>
          </a:p>
        </p:txBody>
      </p:sp>
      <p:sp>
        <p:nvSpPr>
          <p:cNvPr id="4" name="Slide Number Placeholder 3"/>
          <p:cNvSpPr>
            <a:spLocks noGrp="1"/>
          </p:cNvSpPr>
          <p:nvPr>
            <p:ph type="sldNum" sz="quarter" idx="5"/>
          </p:nvPr>
        </p:nvSpPr>
        <p:spPr/>
        <p:txBody>
          <a:bodyPr/>
          <a:lstStyle/>
          <a:p>
            <a:fld id="{DA7A1FC2-0A09-4CCF-8878-D9D00A0DA472}" type="slidenum">
              <a:rPr lang="en-GB" smtClean="0"/>
              <a:t>9</a:t>
            </a:fld>
            <a:endParaRPr lang="en-GB"/>
          </a:p>
        </p:txBody>
      </p:sp>
    </p:spTree>
    <p:extLst>
      <p:ext uri="{BB962C8B-B14F-4D97-AF65-F5344CB8AC3E}">
        <p14:creationId xmlns:p14="http://schemas.microsoft.com/office/powerpoint/2010/main" val="2036335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bg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6320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1913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33509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3375676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461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95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101971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2074494" y="3830786"/>
            <a:ext cx="8043012" cy="1346425"/>
          </a:xfrm>
          <a:prstGeom prst="rect">
            <a:avLst/>
          </a:prstGeom>
        </p:spPr>
        <p:txBody>
          <a:bodyPr anchor="ctr"/>
          <a:lstStyle>
            <a:lvl1pPr marL="0" indent="0" algn="ctr">
              <a:buSzPct val="90000"/>
              <a:buFont typeface="Arial" panose="020B0604020202020204" pitchFamily="34" charset="0"/>
              <a:buNone/>
              <a:defRPr sz="22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5636030" y="2457740"/>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Tree>
    <p:extLst>
      <p:ext uri="{BB962C8B-B14F-4D97-AF65-F5344CB8AC3E}">
        <p14:creationId xmlns:p14="http://schemas.microsoft.com/office/powerpoint/2010/main" val="398687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3148223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9149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182026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tx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31990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2909645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89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4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3050800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9090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2972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ier-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9595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or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3022601"/>
            <a:ext cx="5899150" cy="1488440"/>
          </a:xfrm>
          <a:prstGeom prst="rect">
            <a:avLst/>
          </a:prstGeom>
        </p:spPr>
        <p:txBody>
          <a:bodyPr anchor="ctr">
            <a:noAutofit/>
          </a:bodyPr>
          <a:lstStyle>
            <a:lvl1pPr>
              <a:defRPr sz="5200">
                <a:solidFill>
                  <a:schemeClr val="accent1"/>
                </a:solidFill>
              </a:defRPr>
            </a:lvl1pPr>
          </a:lstStyle>
          <a:p>
            <a:endParaRPr lang="en-GB" dirty="0"/>
          </a:p>
        </p:txBody>
      </p:sp>
      <p:sp>
        <p:nvSpPr>
          <p:cNvPr id="4" name="Picture Placeholder 14">
            <a:extLst>
              <a:ext uri="{FF2B5EF4-FFF2-40B4-BE49-F238E27FC236}">
                <a16:creationId xmlns:a16="http://schemas.microsoft.com/office/drawing/2014/main" id="{CCC2DB44-0D44-30F2-22E8-E2A153C70770}"/>
              </a:ext>
            </a:extLst>
          </p:cNvPr>
          <p:cNvSpPr>
            <a:spLocks noGrp="1"/>
          </p:cNvSpPr>
          <p:nvPr>
            <p:ph type="pic" sz="quarter" idx="11" hasCustomPrompt="1"/>
          </p:nvPr>
        </p:nvSpPr>
        <p:spPr>
          <a:xfrm>
            <a:off x="8545465" y="831950"/>
            <a:ext cx="2584588" cy="260614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2)</a:t>
            </a:r>
          </a:p>
        </p:txBody>
      </p:sp>
      <p:sp>
        <p:nvSpPr>
          <p:cNvPr id="6" name="Isosceles Triangle 5">
            <a:extLst>
              <a:ext uri="{FF2B5EF4-FFF2-40B4-BE49-F238E27FC236}">
                <a16:creationId xmlns:a16="http://schemas.microsoft.com/office/drawing/2014/main" id="{8F3AE371-683C-BD29-2EC2-6BF88254F107}"/>
              </a:ext>
            </a:extLst>
          </p:cNvPr>
          <p:cNvSpPr/>
          <p:nvPr userDrawn="1"/>
        </p:nvSpPr>
        <p:spPr>
          <a:xfrm>
            <a:off x="11158102" y="411480"/>
            <a:ext cx="383586" cy="3306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7548A811-8FCA-993B-D7E2-82BE4F3E478A}"/>
              </a:ext>
            </a:extLst>
          </p:cNvPr>
          <p:cNvSpPr/>
          <p:nvPr userDrawn="1"/>
        </p:nvSpPr>
        <p:spPr>
          <a:xfrm rot="2256487">
            <a:off x="10892776" y="3715191"/>
            <a:ext cx="444075" cy="382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0813E0C-E98D-0CC9-7198-73562190C1A7}"/>
              </a:ext>
            </a:extLst>
          </p:cNvPr>
          <p:cNvSpPr/>
          <p:nvPr userDrawn="1"/>
        </p:nvSpPr>
        <p:spPr>
          <a:xfrm>
            <a:off x="11882486" y="1932346"/>
            <a:ext cx="386499" cy="386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9A3228-5DE8-E199-3C4E-FDC1667C5FDB}"/>
              </a:ext>
            </a:extLst>
          </p:cNvPr>
          <p:cNvSpPr/>
          <p:nvPr userDrawn="1"/>
        </p:nvSpPr>
        <p:spPr>
          <a:xfrm rot="3114077">
            <a:off x="8045852" y="26863"/>
            <a:ext cx="316621" cy="31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67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nodePh="1">
                                  <p:stCondLst>
                                    <p:cond delay="25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90"/>
                                          </p:val>
                                        </p:tav>
                                        <p:tav tm="100000">
                                          <p:val>
                                            <p:fltVal val="0"/>
                                          </p:val>
                                        </p:tav>
                                      </p:tavLst>
                                    </p:anim>
                                    <p:animEffect transition="in" filter="fade">
                                      <p:cBhvr>
                                        <p:cTn id="23" dur="500"/>
                                        <p:tgtEl>
                                          <p:spTgt spid="12"/>
                                        </p:tgtEl>
                                      </p:cBhvr>
                                    </p:animEffect>
                                  </p:childTnLst>
                                </p:cTn>
                              </p:par>
                              <p:par>
                                <p:cTn id="24" presetID="31"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90"/>
                                          </p:val>
                                        </p:tav>
                                        <p:tav tm="100000">
                                          <p:val>
                                            <p:fltVal val="0"/>
                                          </p:val>
                                        </p:tav>
                                      </p:tavLst>
                                    </p:anim>
                                    <p:animEffect transition="in" filter="fade">
                                      <p:cBhvr>
                                        <p:cTn id="29" dur="5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9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animBg="1"/>
      <p:bldP spid="8"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F14FCD9-B421-E55E-A27F-852F53456A8E}"/>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bg2"/>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bg2"/>
                </a:solidFill>
              </a:rPr>
              <a:t>www.discovercreative.careers</a:t>
            </a:r>
            <a:br>
              <a:rPr lang="en-US" sz="2600" b="1" u="none" dirty="0">
                <a:solidFill>
                  <a:schemeClr val="bg2"/>
                </a:solidFill>
              </a:rPr>
            </a:br>
            <a:r>
              <a:rPr lang="en-GB" sz="2600" b="1" u="none" kern="1200" dirty="0">
                <a:solidFill>
                  <a:schemeClr val="bg2"/>
                </a:solidFill>
                <a:latin typeface="+mn-lt"/>
                <a:ea typeface="+mn-ea"/>
                <a:cs typeface="+mn-cs"/>
              </a:rPr>
              <a:t>#DiscoverCreativeCareers</a:t>
            </a:r>
            <a:endParaRPr lang="en-US" sz="2600" b="1" u="none" kern="1200" dirty="0">
              <a:solidFill>
                <a:schemeClr val="bg2"/>
              </a:solidFill>
              <a:latin typeface="+mn-lt"/>
              <a:ea typeface="+mn-ea"/>
              <a:cs typeface="+mn-cs"/>
            </a:endParaRPr>
          </a:p>
        </p:txBody>
      </p:sp>
    </p:spTree>
    <p:extLst>
      <p:ext uri="{BB962C8B-B14F-4D97-AF65-F5344CB8AC3E}">
        <p14:creationId xmlns:p14="http://schemas.microsoft.com/office/powerpoint/2010/main" val="7382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lil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5658FC0C-899B-20CB-55F9-B571F7A256F3}"/>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accent1"/>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tx2"/>
                </a:solidFill>
              </a:rPr>
              <a:t>www.discovercreative.careers</a:t>
            </a:r>
            <a:br>
              <a:rPr lang="en-US" sz="2600" b="1" u="none" dirty="0">
                <a:solidFill>
                  <a:schemeClr val="tx2"/>
                </a:solidFill>
              </a:rPr>
            </a:br>
            <a:r>
              <a:rPr lang="en-GB" sz="2600" b="1" u="none" kern="1200" dirty="0">
                <a:solidFill>
                  <a:schemeClr val="tx2"/>
                </a:solidFill>
                <a:latin typeface="+mn-lt"/>
                <a:ea typeface="+mn-ea"/>
                <a:cs typeface="+mn-cs"/>
              </a:rPr>
              <a:t>#DiscoverCreativeCareers</a:t>
            </a:r>
            <a:endParaRPr lang="en-US" sz="2600" b="1" u="none" kern="1200" dirty="0">
              <a:solidFill>
                <a:schemeClr val="tx2"/>
              </a:solidFill>
              <a:latin typeface="+mn-lt"/>
              <a:ea typeface="+mn-ea"/>
              <a:cs typeface="+mn-cs"/>
            </a:endParaRPr>
          </a:p>
        </p:txBody>
      </p:sp>
    </p:spTree>
    <p:extLst>
      <p:ext uri="{BB962C8B-B14F-4D97-AF65-F5344CB8AC3E}">
        <p14:creationId xmlns:p14="http://schemas.microsoft.com/office/powerpoint/2010/main" val="8357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695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47657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1064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2373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265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iscovery.nationalarchives.gov.uk/find-an-archive"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hyperlink" Target="https://en.wikipedia.org/wiki/List_of_archives_in_the_United_Kingd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hyperlink" Target="https://emea01.safelinks.protection.outlook.com/?url=https%3A%2F%2Fwww.archives.org.uk%2Fa-career-in-recordkeeping&amp;data=05%7C02%7C%7C2fa8ee80e4bb4543f80408dc6f5a42d9%7C84df9e7fe9f640afb435aaaaaaaaaaaa%7C1%7C0%7C638507680682081286%7CUnknown%7CTWFpbGZsb3d8eyJWIjoiMC4wLjAwMDAiLCJQIjoiV2luMzIiLCJBTiI6Ik1haWwiLCJXVCI6Mn0%3D%7C0%7C%7C%7C&amp;sdata=CXVMzVrpEcc0Lc74oL54Nq0qmYS6EGwLiG9T1DAuY3w%3D&amp;reserved=0" TargetMode="External"/><Relationship Id="rId4" Type="http://schemas.openxmlformats.org/officeDocument/2006/relationships/hyperlink" Target="https://www.nationalarchives.gov.uk/archives-sector/careers-in-archives/archivist-and-records-manager-apprenticeship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black background with white text">
            <a:extLst>
              <a:ext uri="{FF2B5EF4-FFF2-40B4-BE49-F238E27FC236}">
                <a16:creationId xmlns:a16="http://schemas.microsoft.com/office/drawing/2014/main" id="{93B8FF8B-D505-5DA3-FEDE-0A835B98ECB3}"/>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114820" r="-1321"/>
          <a:stretch/>
        </p:blipFill>
        <p:spPr>
          <a:xfrm>
            <a:off x="820120" y="4318673"/>
            <a:ext cx="6677960" cy="2441368"/>
          </a:xfrm>
        </p:spPr>
      </p:pic>
    </p:spTree>
    <p:extLst>
      <p:ext uri="{BB962C8B-B14F-4D97-AF65-F5344CB8AC3E}">
        <p14:creationId xmlns:p14="http://schemas.microsoft.com/office/powerpoint/2010/main" val="416148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5A1F30-9A16-9C8C-1EF3-D7C46DEF7D4B}"/>
              </a:ext>
            </a:extLst>
          </p:cNvPr>
          <p:cNvSpPr>
            <a:spLocks noGrp="1"/>
          </p:cNvSpPr>
          <p:nvPr>
            <p:ph type="title"/>
          </p:nvPr>
        </p:nvSpPr>
        <p:spPr>
          <a:xfrm>
            <a:off x="590840" y="605790"/>
            <a:ext cx="7519670" cy="741096"/>
          </a:xfrm>
        </p:spPr>
        <p:txBody>
          <a:bodyPr/>
          <a:lstStyle/>
          <a:p>
            <a:r>
              <a:rPr lang="en-GB" dirty="0"/>
              <a:t>Lots of good suggestions!</a:t>
            </a:r>
          </a:p>
        </p:txBody>
      </p:sp>
      <p:pic>
        <p:nvPicPr>
          <p:cNvPr id="6" name="Picture 5">
            <a:extLst>
              <a:ext uri="{FF2B5EF4-FFF2-40B4-BE49-F238E27FC236}">
                <a16:creationId xmlns:a16="http://schemas.microsoft.com/office/drawing/2014/main" id="{94188CE8-ED32-5269-64AB-F7E1C7CFB816}"/>
              </a:ext>
            </a:extLst>
          </p:cNvPr>
          <p:cNvPicPr>
            <a:picLocks noChangeAspect="1"/>
          </p:cNvPicPr>
          <p:nvPr/>
        </p:nvPicPr>
        <p:blipFill>
          <a:blip r:embed="rId3"/>
          <a:stretch>
            <a:fillRect/>
          </a:stretch>
        </p:blipFill>
        <p:spPr>
          <a:xfrm>
            <a:off x="464248" y="1499138"/>
            <a:ext cx="2737341" cy="1511939"/>
          </a:xfrm>
          <a:prstGeom prst="rect">
            <a:avLst/>
          </a:prstGeom>
        </p:spPr>
      </p:pic>
      <p:pic>
        <p:nvPicPr>
          <p:cNvPr id="7" name="Picture 6">
            <a:extLst>
              <a:ext uri="{FF2B5EF4-FFF2-40B4-BE49-F238E27FC236}">
                <a16:creationId xmlns:a16="http://schemas.microsoft.com/office/drawing/2014/main" id="{A1111465-F11D-99EE-2B60-8AC99EFC1423}"/>
              </a:ext>
            </a:extLst>
          </p:cNvPr>
          <p:cNvPicPr>
            <a:picLocks noChangeAspect="1"/>
          </p:cNvPicPr>
          <p:nvPr/>
        </p:nvPicPr>
        <p:blipFill>
          <a:blip r:embed="rId4"/>
          <a:stretch>
            <a:fillRect/>
          </a:stretch>
        </p:blipFill>
        <p:spPr>
          <a:xfrm>
            <a:off x="4928554" y="1346886"/>
            <a:ext cx="1420491" cy="2316681"/>
          </a:xfrm>
          <a:prstGeom prst="rect">
            <a:avLst/>
          </a:prstGeom>
        </p:spPr>
      </p:pic>
      <p:pic>
        <p:nvPicPr>
          <p:cNvPr id="10" name="Picture 9">
            <a:extLst>
              <a:ext uri="{FF2B5EF4-FFF2-40B4-BE49-F238E27FC236}">
                <a16:creationId xmlns:a16="http://schemas.microsoft.com/office/drawing/2014/main" id="{61ABE042-72A7-EE67-34EA-7E45829C8613}"/>
              </a:ext>
            </a:extLst>
          </p:cNvPr>
          <p:cNvPicPr>
            <a:picLocks noChangeAspect="1"/>
          </p:cNvPicPr>
          <p:nvPr/>
        </p:nvPicPr>
        <p:blipFill>
          <a:blip r:embed="rId5"/>
          <a:stretch>
            <a:fillRect/>
          </a:stretch>
        </p:blipFill>
        <p:spPr>
          <a:xfrm>
            <a:off x="8765899" y="1346886"/>
            <a:ext cx="1505843" cy="2036240"/>
          </a:xfrm>
          <a:prstGeom prst="rect">
            <a:avLst/>
          </a:prstGeom>
        </p:spPr>
      </p:pic>
      <p:sp>
        <p:nvSpPr>
          <p:cNvPr id="12" name="TextBox 11">
            <a:extLst>
              <a:ext uri="{FF2B5EF4-FFF2-40B4-BE49-F238E27FC236}">
                <a16:creationId xmlns:a16="http://schemas.microsoft.com/office/drawing/2014/main" id="{DEF9BBE1-39D7-DD73-0E68-4D85B829B811}"/>
              </a:ext>
            </a:extLst>
          </p:cNvPr>
          <p:cNvSpPr txBox="1"/>
          <p:nvPr/>
        </p:nvSpPr>
        <p:spPr>
          <a:xfrm>
            <a:off x="284207" y="3846924"/>
            <a:ext cx="11318788" cy="1292662"/>
          </a:xfrm>
          <a:prstGeom prst="rect">
            <a:avLst/>
          </a:prstGeom>
          <a:noFill/>
        </p:spPr>
        <p:txBody>
          <a:bodyPr wrap="square" rtlCol="0">
            <a:spAutoFit/>
          </a:bodyPr>
          <a:lstStyle/>
          <a:p>
            <a:r>
              <a:rPr lang="en-GB" sz="2000" dirty="0"/>
              <a:t>Often collections are made up of things that have been written down or drawn, but in fact there are numerous ways in which information has been recorded in the past, and more recent collections include photographs, videos, emails and websites. </a:t>
            </a:r>
          </a:p>
          <a:p>
            <a:endParaRPr lang="en-GB" dirty="0"/>
          </a:p>
        </p:txBody>
      </p:sp>
      <p:sp>
        <p:nvSpPr>
          <p:cNvPr id="13" name="TextBox 12">
            <a:extLst>
              <a:ext uri="{FF2B5EF4-FFF2-40B4-BE49-F238E27FC236}">
                <a16:creationId xmlns:a16="http://schemas.microsoft.com/office/drawing/2014/main" id="{A70710D4-3105-28F1-A0D7-5AAE2D3FCD19}"/>
              </a:ext>
            </a:extLst>
          </p:cNvPr>
          <p:cNvSpPr txBox="1"/>
          <p:nvPr/>
        </p:nvSpPr>
        <p:spPr>
          <a:xfrm>
            <a:off x="284207" y="5178720"/>
            <a:ext cx="11318788" cy="1292662"/>
          </a:xfrm>
          <a:prstGeom prst="rect">
            <a:avLst/>
          </a:prstGeom>
          <a:noFill/>
        </p:spPr>
        <p:txBody>
          <a:bodyPr wrap="square" rtlCol="0">
            <a:spAutoFit/>
          </a:bodyPr>
          <a:lstStyle/>
          <a:p>
            <a:r>
              <a:rPr lang="en-GB" sz="2000" dirty="0"/>
              <a:t>What makes an archive so special is that each of its documents is a </a:t>
            </a:r>
            <a:r>
              <a:rPr lang="en-GB" sz="2000" b="1" dirty="0"/>
              <a:t>primary source</a:t>
            </a:r>
            <a:r>
              <a:rPr lang="en-GB" sz="2000" dirty="0"/>
              <a:t>, capturing a view of a particular moment in time for future generations. They help us build up a picture of the past that we might otherwise never have known about!</a:t>
            </a:r>
          </a:p>
          <a:p>
            <a:endParaRPr lang="en-GB" dirty="0"/>
          </a:p>
        </p:txBody>
      </p:sp>
    </p:spTree>
    <p:extLst>
      <p:ext uri="{BB962C8B-B14F-4D97-AF65-F5344CB8AC3E}">
        <p14:creationId xmlns:p14="http://schemas.microsoft.com/office/powerpoint/2010/main" val="311775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FC76-CB9E-DE6F-9E2C-E8D6915738B6}"/>
              </a:ext>
            </a:extLst>
          </p:cNvPr>
          <p:cNvSpPr>
            <a:spLocks noGrp="1"/>
          </p:cNvSpPr>
          <p:nvPr>
            <p:ph type="title"/>
          </p:nvPr>
        </p:nvSpPr>
        <p:spPr>
          <a:xfrm>
            <a:off x="385169" y="592390"/>
            <a:ext cx="5727582" cy="1590385"/>
          </a:xfrm>
        </p:spPr>
        <p:txBody>
          <a:bodyPr/>
          <a:lstStyle/>
          <a:p>
            <a:r>
              <a:rPr lang="en-US" dirty="0"/>
              <a:t>What does this mean for me?</a:t>
            </a:r>
            <a:endParaRPr lang="en-GB" dirty="0"/>
          </a:p>
        </p:txBody>
      </p:sp>
      <p:sp>
        <p:nvSpPr>
          <p:cNvPr id="3" name="Text Placeholder 2">
            <a:extLst>
              <a:ext uri="{FF2B5EF4-FFF2-40B4-BE49-F238E27FC236}">
                <a16:creationId xmlns:a16="http://schemas.microsoft.com/office/drawing/2014/main" id="{A6B4A7E9-C0DC-7B2E-14E4-05934FABFA28}"/>
              </a:ext>
            </a:extLst>
          </p:cNvPr>
          <p:cNvSpPr>
            <a:spLocks noGrp="1"/>
          </p:cNvSpPr>
          <p:nvPr>
            <p:ph type="body" sz="quarter" idx="10"/>
          </p:nvPr>
        </p:nvSpPr>
        <p:spPr>
          <a:xfrm>
            <a:off x="368418" y="2072607"/>
            <a:ext cx="5490927" cy="1692719"/>
          </a:xfrm>
        </p:spPr>
        <p:txBody>
          <a:bodyPr/>
          <a:lstStyle/>
          <a:p>
            <a:r>
              <a:rPr lang="en-US" sz="2000" dirty="0"/>
              <a:t>Well, with all this information to look after, there are lots of opportunities within the archival sector.</a:t>
            </a:r>
            <a:endParaRPr lang="en-GB" dirty="0"/>
          </a:p>
          <a:p>
            <a:r>
              <a:rPr lang="en-GB" dirty="0"/>
              <a:t>There are over 2000 archives across the UK to work in.</a:t>
            </a:r>
          </a:p>
        </p:txBody>
      </p:sp>
      <p:pic>
        <p:nvPicPr>
          <p:cNvPr id="8" name="Picture Placeholder 7" descr="One in a crowd">
            <a:extLst>
              <a:ext uri="{FF2B5EF4-FFF2-40B4-BE49-F238E27FC236}">
                <a16:creationId xmlns:a16="http://schemas.microsoft.com/office/drawing/2014/main" id="{83F214A1-DBF1-BF43-2F7C-5817B7451C5F}"/>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A7B2B3F7-8F00-B06D-278D-ABB4F881551B}"/>
              </a:ext>
            </a:extLst>
          </p:cNvPr>
          <p:cNvSpPr txBox="1"/>
          <p:nvPr/>
        </p:nvSpPr>
        <p:spPr>
          <a:xfrm>
            <a:off x="884515" y="4185229"/>
            <a:ext cx="5328997" cy="1200329"/>
          </a:xfrm>
          <a:prstGeom prst="rect">
            <a:avLst/>
          </a:prstGeom>
          <a:noFill/>
        </p:spPr>
        <p:txBody>
          <a:bodyPr wrap="square" rtlCol="0">
            <a:spAutoFit/>
          </a:bodyPr>
          <a:lstStyle/>
          <a:p>
            <a:r>
              <a:rPr lang="en-GB" b="1" dirty="0"/>
              <a:t>What does that look like?</a:t>
            </a:r>
          </a:p>
          <a:p>
            <a:r>
              <a:rPr lang="en-GB" dirty="0"/>
              <a:t>How many students are in your school?</a:t>
            </a:r>
          </a:p>
          <a:p>
            <a:r>
              <a:rPr lang="en-GB" dirty="0"/>
              <a:t>How many schools of your size would you need to put one student inside every archive in the UK?</a:t>
            </a:r>
          </a:p>
        </p:txBody>
      </p:sp>
    </p:spTree>
    <p:extLst>
      <p:ext uri="{BB962C8B-B14F-4D97-AF65-F5344CB8AC3E}">
        <p14:creationId xmlns:p14="http://schemas.microsoft.com/office/powerpoint/2010/main" val="22496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9F68-0401-1A9B-4766-3DFDFD456544}"/>
              </a:ext>
            </a:extLst>
          </p:cNvPr>
          <p:cNvSpPr>
            <a:spLocks noGrp="1"/>
          </p:cNvSpPr>
          <p:nvPr>
            <p:ph type="title"/>
          </p:nvPr>
        </p:nvSpPr>
        <p:spPr>
          <a:xfrm>
            <a:off x="557640" y="583308"/>
            <a:ext cx="11827701" cy="1297151"/>
          </a:xfrm>
        </p:spPr>
        <p:txBody>
          <a:bodyPr/>
          <a:lstStyle/>
          <a:p>
            <a:r>
              <a:rPr lang="en-GB" dirty="0"/>
              <a:t>Some of the roles available in the archive sector</a:t>
            </a:r>
          </a:p>
        </p:txBody>
      </p:sp>
      <p:sp>
        <p:nvSpPr>
          <p:cNvPr id="8" name="Subtitle 2">
            <a:extLst>
              <a:ext uri="{FF2B5EF4-FFF2-40B4-BE49-F238E27FC236}">
                <a16:creationId xmlns:a16="http://schemas.microsoft.com/office/drawing/2014/main" id="{9613B557-4D46-EAD8-38F8-60176B1DD6B6}"/>
              </a:ext>
            </a:extLst>
          </p:cNvPr>
          <p:cNvSpPr txBox="1">
            <a:spLocks/>
          </p:cNvSpPr>
          <p:nvPr/>
        </p:nvSpPr>
        <p:spPr>
          <a:xfrm>
            <a:off x="6704849" y="2174152"/>
            <a:ext cx="5001119" cy="3482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Volunteer management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Learning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Cataloguing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Digitisation roles</a:t>
            </a:r>
          </a:p>
          <a:p>
            <a:pPr marL="288000" indent="-288000">
              <a:buSzPct val="90000"/>
              <a:buBlip>
                <a:blip r:embed="rId3"/>
              </a:buBlip>
            </a:pPr>
            <a:r>
              <a:rPr lang="en-GB" sz="2000" dirty="0">
                <a:solidFill>
                  <a:srgbClr val="313231"/>
                </a:solidFill>
                <a:cs typeface="Calibri" panose="020F0502020204030204" pitchFamily="34" charset="0"/>
              </a:rPr>
              <a:t>Visitor Experience roles</a:t>
            </a:r>
          </a:p>
          <a:p>
            <a:pPr marL="0" indent="0">
              <a:buSzPct val="90000"/>
              <a:buNone/>
            </a:pPr>
            <a:endParaRPr lang="en-GB" sz="2000" dirty="0">
              <a:solidFill>
                <a:srgbClr val="313231"/>
              </a:solidFill>
              <a:cs typeface="Calibri" panose="020F0502020204030204" pitchFamily="34" charset="0"/>
            </a:endParaRPr>
          </a:p>
          <a:p>
            <a:pPr marL="288000" indent="-288000">
              <a:buSzPct val="90000"/>
              <a:buFont typeface="Arial" panose="020B0604020202020204" pitchFamily="34" charset="0"/>
              <a:buBlip>
                <a:blip r:embed="rId3"/>
              </a:buBlip>
            </a:pPr>
            <a:endParaRPr lang="en-GB" sz="2600" dirty="0">
              <a:solidFill>
                <a:srgbClr val="313231"/>
              </a:solidFill>
              <a:cs typeface="Calibri" panose="020F0502020204030204" pitchFamily="34" charset="0"/>
            </a:endParaRPr>
          </a:p>
          <a:p>
            <a:pPr marL="0" indent="0">
              <a:buSzPct val="90000"/>
              <a:buNone/>
            </a:pPr>
            <a:endParaRPr lang="en-GB" sz="2600" dirty="0">
              <a:solidFill>
                <a:srgbClr val="313231"/>
              </a:solidFill>
              <a:cs typeface="Calibri" panose="020F0502020204030204" pitchFamily="34" charset="0"/>
            </a:endParaRPr>
          </a:p>
          <a:p>
            <a:pPr marL="0" indent="0">
              <a:buSzPct val="90000"/>
              <a:buNone/>
            </a:pPr>
            <a:endParaRPr lang="en-GB" sz="2600" dirty="0">
              <a:solidFill>
                <a:srgbClr val="313231"/>
              </a:solidFill>
              <a:cs typeface="Calibri" panose="020F0502020204030204" pitchFamily="34" charset="0"/>
            </a:endParaRPr>
          </a:p>
          <a:p>
            <a:pPr marL="0" indent="0">
              <a:buSzPct val="90000"/>
              <a:buNone/>
            </a:pPr>
            <a:endParaRPr lang="en-GB" sz="2600" dirty="0">
              <a:solidFill>
                <a:srgbClr val="313231"/>
              </a:solidFill>
              <a:cs typeface="Calibri" panose="020F0502020204030204" pitchFamily="34" charset="0"/>
            </a:endParaRPr>
          </a:p>
          <a:p>
            <a:pPr marL="288000" indent="-288000">
              <a:buSzPct val="90000"/>
              <a:buFont typeface="Arial" panose="020B0604020202020204" pitchFamily="34" charset="0"/>
              <a:buBlip>
                <a:blip r:embed="rId3"/>
              </a:buBlip>
            </a:pPr>
            <a:endParaRPr lang="en-GB" sz="2200" dirty="0">
              <a:solidFill>
                <a:srgbClr val="313231"/>
              </a:solidFill>
              <a:cs typeface="Calibri" panose="020F0502020204030204" pitchFamily="34" charset="0"/>
            </a:endParaRPr>
          </a:p>
          <a:p>
            <a:pPr marL="342900" indent="-342900"/>
            <a:endParaRPr lang="en-GB" dirty="0"/>
          </a:p>
        </p:txBody>
      </p:sp>
      <p:sp>
        <p:nvSpPr>
          <p:cNvPr id="9" name="Subtitle 2">
            <a:extLst>
              <a:ext uri="{FF2B5EF4-FFF2-40B4-BE49-F238E27FC236}">
                <a16:creationId xmlns:a16="http://schemas.microsoft.com/office/drawing/2014/main" id="{3EA61D8A-3443-B8E6-C557-AC87CF6F9997}"/>
              </a:ext>
            </a:extLst>
          </p:cNvPr>
          <p:cNvSpPr txBox="1">
            <a:spLocks/>
          </p:cNvSpPr>
          <p:nvPr/>
        </p:nvSpPr>
        <p:spPr>
          <a:xfrm>
            <a:off x="897172" y="2174152"/>
            <a:ext cx="5198828" cy="34823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Archivist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Conservation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Record Management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Marketing and Press roles</a:t>
            </a:r>
          </a:p>
          <a:p>
            <a:pPr marL="288000" indent="-288000">
              <a:buSzPct val="90000"/>
              <a:buFont typeface="Arial" panose="020B0604020202020204" pitchFamily="34" charset="0"/>
              <a:buBlip>
                <a:blip r:embed="rId3"/>
              </a:buBlip>
            </a:pPr>
            <a:r>
              <a:rPr lang="en-GB" sz="2000" dirty="0">
                <a:solidFill>
                  <a:srgbClr val="313231"/>
                </a:solidFill>
                <a:cs typeface="Calibri" panose="020F0502020204030204" pitchFamily="34" charset="0"/>
              </a:rPr>
              <a:t>Community Engagement roles</a:t>
            </a:r>
          </a:p>
          <a:p>
            <a:pPr marL="0" indent="0">
              <a:buSzPct val="90000"/>
              <a:buNone/>
            </a:pPr>
            <a:endParaRPr lang="en-GB" sz="2200" dirty="0">
              <a:solidFill>
                <a:srgbClr val="313231"/>
              </a:solidFill>
              <a:cs typeface="Calibri" panose="020F0502020204030204" pitchFamily="34" charset="0"/>
            </a:endParaRPr>
          </a:p>
          <a:p>
            <a:pPr marL="1714500" lvl="3" indent="-342900"/>
            <a:endParaRPr lang="en-GB" dirty="0"/>
          </a:p>
        </p:txBody>
      </p:sp>
      <p:sp>
        <p:nvSpPr>
          <p:cNvPr id="5" name="TextBox 4">
            <a:extLst>
              <a:ext uri="{FF2B5EF4-FFF2-40B4-BE49-F238E27FC236}">
                <a16:creationId xmlns:a16="http://schemas.microsoft.com/office/drawing/2014/main" id="{33B3FF25-0DD8-4E09-8097-3EE8FB48DE7F}"/>
              </a:ext>
            </a:extLst>
          </p:cNvPr>
          <p:cNvSpPr txBox="1"/>
          <p:nvPr/>
        </p:nvSpPr>
        <p:spPr>
          <a:xfrm>
            <a:off x="642552" y="4894647"/>
            <a:ext cx="9242854" cy="923330"/>
          </a:xfrm>
          <a:prstGeom prst="rect">
            <a:avLst/>
          </a:prstGeom>
          <a:noFill/>
        </p:spPr>
        <p:txBody>
          <a:bodyPr wrap="square" rtlCol="0">
            <a:spAutoFit/>
          </a:bodyPr>
          <a:lstStyle/>
          <a:p>
            <a:r>
              <a:rPr lang="en-GB" sz="3600" dirty="0">
                <a:solidFill>
                  <a:schemeClr val="accent2">
                    <a:lumMod val="25000"/>
                  </a:schemeClr>
                </a:solidFill>
                <a:latin typeface="+mj-lt"/>
              </a:rPr>
              <a:t>Find out more!</a:t>
            </a:r>
          </a:p>
          <a:p>
            <a:r>
              <a:rPr lang="en-GB" dirty="0"/>
              <a:t>With a partner, you have 10 mins to complete the Role Match Activity Worksheet. </a:t>
            </a:r>
          </a:p>
        </p:txBody>
      </p:sp>
    </p:spTree>
    <p:extLst>
      <p:ext uri="{BB962C8B-B14F-4D97-AF65-F5344CB8AC3E}">
        <p14:creationId xmlns:p14="http://schemas.microsoft.com/office/powerpoint/2010/main" val="30064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2B61-63D6-9E01-29C4-052D0757333E}"/>
              </a:ext>
            </a:extLst>
          </p:cNvPr>
          <p:cNvSpPr>
            <a:spLocks noGrp="1"/>
          </p:cNvSpPr>
          <p:nvPr>
            <p:ph type="title"/>
          </p:nvPr>
        </p:nvSpPr>
        <p:spPr/>
        <p:txBody>
          <a:bodyPr/>
          <a:lstStyle/>
          <a:p>
            <a:r>
              <a:rPr lang="en-GB" dirty="0"/>
              <a:t>Many different types of archives</a:t>
            </a:r>
          </a:p>
        </p:txBody>
      </p:sp>
      <p:sp>
        <p:nvSpPr>
          <p:cNvPr id="3" name="Text Placeholder 2">
            <a:extLst>
              <a:ext uri="{FF2B5EF4-FFF2-40B4-BE49-F238E27FC236}">
                <a16:creationId xmlns:a16="http://schemas.microsoft.com/office/drawing/2014/main" id="{A5A34F98-7E6B-A804-510F-02C2A1D3CFC0}"/>
              </a:ext>
            </a:extLst>
          </p:cNvPr>
          <p:cNvSpPr>
            <a:spLocks noGrp="1"/>
          </p:cNvSpPr>
          <p:nvPr>
            <p:ph type="body" sz="quarter" idx="10"/>
          </p:nvPr>
        </p:nvSpPr>
        <p:spPr>
          <a:xfrm>
            <a:off x="527137" y="2196174"/>
            <a:ext cx="5490927" cy="2999549"/>
          </a:xfrm>
        </p:spPr>
        <p:txBody>
          <a:bodyPr/>
          <a:lstStyle/>
          <a:p>
            <a:pPr marL="0" indent="0">
              <a:buNone/>
            </a:pPr>
            <a:r>
              <a:rPr lang="en-GB" dirty="0"/>
              <a:t>In a large archive, you might be doing one element of the roles we have looked at within a dedicated department.</a:t>
            </a:r>
          </a:p>
          <a:p>
            <a:pPr marL="0" indent="0">
              <a:buNone/>
            </a:pPr>
            <a:endParaRPr lang="en-GB" dirty="0"/>
          </a:p>
          <a:p>
            <a:pPr marL="0" indent="0">
              <a:buNone/>
            </a:pPr>
            <a:r>
              <a:rPr lang="en-GB" dirty="0"/>
              <a:t>In a small archive, you could find yourself wearing many hats as the archivist and taking on several roles (such as community engagement, volunteer management and cataloguing) within the same job!</a:t>
            </a:r>
          </a:p>
          <a:p>
            <a:pPr marL="0" indent="0">
              <a:buNone/>
            </a:pPr>
            <a:endParaRPr lang="en-GB" dirty="0"/>
          </a:p>
          <a:p>
            <a:pPr marL="0" indent="0">
              <a:buNone/>
            </a:pPr>
            <a:r>
              <a:rPr lang="en-GB" dirty="0"/>
              <a:t>Which sounds more appealing to YOU?</a:t>
            </a:r>
          </a:p>
        </p:txBody>
      </p:sp>
      <p:pic>
        <p:nvPicPr>
          <p:cNvPr id="6" name="Picture Placeholder 5" descr="Colourful hard hats on wall">
            <a:extLst>
              <a:ext uri="{FF2B5EF4-FFF2-40B4-BE49-F238E27FC236}">
                <a16:creationId xmlns:a16="http://schemas.microsoft.com/office/drawing/2014/main" id="{8C0FDD43-51EF-FDA1-CB3E-CB359F4479C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654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0A8D-6FA9-A17A-0BFE-26BF86157067}"/>
              </a:ext>
            </a:extLst>
          </p:cNvPr>
          <p:cNvSpPr>
            <a:spLocks noGrp="1"/>
          </p:cNvSpPr>
          <p:nvPr>
            <p:ph type="title"/>
          </p:nvPr>
        </p:nvSpPr>
        <p:spPr>
          <a:xfrm>
            <a:off x="732222" y="432794"/>
            <a:ext cx="5080756" cy="1590385"/>
          </a:xfrm>
        </p:spPr>
        <p:txBody>
          <a:bodyPr/>
          <a:lstStyle/>
          <a:p>
            <a:r>
              <a:rPr lang="en-GB" dirty="0"/>
              <a:t>Routes into the archive sector</a:t>
            </a:r>
          </a:p>
        </p:txBody>
      </p:sp>
      <p:sp>
        <p:nvSpPr>
          <p:cNvPr id="3" name="Text Placeholder 2">
            <a:extLst>
              <a:ext uri="{FF2B5EF4-FFF2-40B4-BE49-F238E27FC236}">
                <a16:creationId xmlns:a16="http://schemas.microsoft.com/office/drawing/2014/main" id="{940CFC3C-D637-6E63-5BF9-B50E33CEB65F}"/>
              </a:ext>
            </a:extLst>
          </p:cNvPr>
          <p:cNvSpPr>
            <a:spLocks noGrp="1"/>
          </p:cNvSpPr>
          <p:nvPr>
            <p:ph type="body" sz="quarter" idx="10"/>
          </p:nvPr>
        </p:nvSpPr>
        <p:spPr>
          <a:xfrm>
            <a:off x="357424" y="1881990"/>
            <a:ext cx="5830351" cy="2598247"/>
          </a:xfrm>
        </p:spPr>
        <p:txBody>
          <a:bodyPr/>
          <a:lstStyle/>
          <a:p>
            <a:pPr marL="0" indent="0">
              <a:buNone/>
            </a:pPr>
            <a:r>
              <a:rPr lang="en-GB" dirty="0"/>
              <a:t>The two main routes for archivist and record management roles are:</a:t>
            </a:r>
          </a:p>
          <a:p>
            <a:r>
              <a:rPr lang="en-GB" dirty="0"/>
              <a:t>A Master’s degree in Archive Studies or Records Management, which you can do after a variety of undergraduate degree options</a:t>
            </a:r>
          </a:p>
          <a:p>
            <a:r>
              <a:rPr lang="en-GB" dirty="0"/>
              <a:t>Level 7 Archivist and Records Manager apprenticeships</a:t>
            </a:r>
          </a:p>
          <a:p>
            <a:pPr marL="0" indent="0">
              <a:buNone/>
            </a:pPr>
            <a:endParaRPr lang="en-GB" dirty="0"/>
          </a:p>
        </p:txBody>
      </p:sp>
      <p:pic>
        <p:nvPicPr>
          <p:cNvPr id="13" name="Picture Placeholder 12" descr="Path winding through a grassy field">
            <a:extLst>
              <a:ext uri="{FF2B5EF4-FFF2-40B4-BE49-F238E27FC236}">
                <a16:creationId xmlns:a16="http://schemas.microsoft.com/office/drawing/2014/main" id="{0C2FE8AB-6973-5183-B4F2-3C08FB24896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7B8CA0EB-B907-9055-86CC-B7A73DB6EEAB}"/>
              </a:ext>
            </a:extLst>
          </p:cNvPr>
          <p:cNvSpPr txBox="1"/>
          <p:nvPr/>
        </p:nvSpPr>
        <p:spPr>
          <a:xfrm>
            <a:off x="196787" y="4409166"/>
            <a:ext cx="7043350" cy="1292662"/>
          </a:xfrm>
          <a:prstGeom prst="rect">
            <a:avLst/>
          </a:prstGeom>
          <a:noFill/>
        </p:spPr>
        <p:txBody>
          <a:bodyPr wrap="square" rtlCol="0">
            <a:spAutoFit/>
          </a:bodyPr>
          <a:lstStyle/>
          <a:p>
            <a:r>
              <a:rPr lang="en-GB" sz="2000" dirty="0"/>
              <a:t>But with a wide variety roles, there are other pathways. An undergraduate degree is certainly  an asset, but so are different types of work experience.</a:t>
            </a:r>
          </a:p>
          <a:p>
            <a:endParaRPr lang="en-GB" dirty="0"/>
          </a:p>
        </p:txBody>
      </p:sp>
    </p:spTree>
    <p:extLst>
      <p:ext uri="{BB962C8B-B14F-4D97-AF65-F5344CB8AC3E}">
        <p14:creationId xmlns:p14="http://schemas.microsoft.com/office/powerpoint/2010/main" val="90953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8074-4E02-DBEE-3536-C2C5B0AFFC1B}"/>
              </a:ext>
            </a:extLst>
          </p:cNvPr>
          <p:cNvSpPr>
            <a:spLocks noGrp="1"/>
          </p:cNvSpPr>
          <p:nvPr>
            <p:ph type="title"/>
          </p:nvPr>
        </p:nvSpPr>
        <p:spPr>
          <a:xfrm>
            <a:off x="590839" y="605789"/>
            <a:ext cx="5490927" cy="1590385"/>
          </a:xfrm>
        </p:spPr>
        <p:txBody>
          <a:bodyPr>
            <a:normAutofit fontScale="90000"/>
          </a:bodyPr>
          <a:lstStyle/>
          <a:p>
            <a:r>
              <a:rPr lang="en-GB" sz="4800" dirty="0"/>
              <a:t>Let’s have a closer look at one of these roles! </a:t>
            </a:r>
          </a:p>
        </p:txBody>
      </p:sp>
      <p:pic>
        <p:nvPicPr>
          <p:cNvPr id="7" name="Picture Placeholder 6" descr="Head outline and magnifying glass">
            <a:extLst>
              <a:ext uri="{FF2B5EF4-FFF2-40B4-BE49-F238E27FC236}">
                <a16:creationId xmlns:a16="http://schemas.microsoft.com/office/drawing/2014/main" id="{8A7F6A74-9C07-8875-91C9-E009ECB484A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0496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DD6191-8F8A-5C89-9649-DF350F7F4EBB}"/>
              </a:ext>
            </a:extLst>
          </p:cNvPr>
          <p:cNvSpPr>
            <a:spLocks noGrp="1"/>
          </p:cNvSpPr>
          <p:nvPr>
            <p:ph type="body" sz="quarter" idx="10"/>
          </p:nvPr>
        </p:nvSpPr>
        <p:spPr>
          <a:xfrm>
            <a:off x="322779" y="1392561"/>
            <a:ext cx="5490927" cy="1717433"/>
          </a:xfrm>
        </p:spPr>
        <p:txBody>
          <a:bodyPr>
            <a:normAutofit/>
          </a:bodyPr>
          <a:lstStyle/>
          <a:p>
            <a:pPr marL="0" indent="0" algn="l">
              <a:buNone/>
            </a:pPr>
            <a:r>
              <a:rPr lang="en-GB" sz="1800" dirty="0">
                <a:solidFill>
                  <a:srgbClr val="000000"/>
                </a:solidFill>
              </a:rPr>
              <a:t>Your headteacher has decided to create a school archive. Your class has been asked to decide on the best way to do this…</a:t>
            </a:r>
          </a:p>
        </p:txBody>
      </p:sp>
      <p:pic>
        <p:nvPicPr>
          <p:cNvPr id="7" name="Picture Placeholder 6" descr="School desk with books and pencils with chalkboard in background">
            <a:extLst>
              <a:ext uri="{FF2B5EF4-FFF2-40B4-BE49-F238E27FC236}">
                <a16:creationId xmlns:a16="http://schemas.microsoft.com/office/drawing/2014/main" id="{8A7F6A74-9C07-8875-91C9-E009ECB484A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9" name="Title 8">
            <a:extLst>
              <a:ext uri="{FF2B5EF4-FFF2-40B4-BE49-F238E27FC236}">
                <a16:creationId xmlns:a16="http://schemas.microsoft.com/office/drawing/2014/main" id="{E6919278-FE78-8E23-7996-173DF7529B76}"/>
              </a:ext>
            </a:extLst>
          </p:cNvPr>
          <p:cNvSpPr>
            <a:spLocks noGrp="1"/>
          </p:cNvSpPr>
          <p:nvPr>
            <p:ph type="title"/>
          </p:nvPr>
        </p:nvSpPr>
        <p:spPr>
          <a:xfrm>
            <a:off x="292477" y="280795"/>
            <a:ext cx="4970403" cy="1590385"/>
          </a:xfrm>
        </p:spPr>
        <p:txBody>
          <a:bodyPr/>
          <a:lstStyle/>
          <a:p>
            <a:r>
              <a:rPr lang="en-GB" sz="4000" dirty="0"/>
              <a:t>Get thinking like an archivist!</a:t>
            </a:r>
            <a:br>
              <a:rPr lang="en-GB" sz="4000" dirty="0"/>
            </a:br>
            <a:endParaRPr lang="en-GB" dirty="0"/>
          </a:p>
        </p:txBody>
      </p:sp>
      <p:pic>
        <p:nvPicPr>
          <p:cNvPr id="4" name="Picture 3" descr="A person in gloves looking at a tie&#10;&#10;Description automatically generated">
            <a:extLst>
              <a:ext uri="{FF2B5EF4-FFF2-40B4-BE49-F238E27FC236}">
                <a16:creationId xmlns:a16="http://schemas.microsoft.com/office/drawing/2014/main" id="{C18BFE73-A0A6-6FA4-3558-DFF46FEA2A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77" y="2350191"/>
            <a:ext cx="5974336" cy="3822489"/>
          </a:xfrm>
          <a:prstGeom prst="rect">
            <a:avLst/>
          </a:prstGeom>
        </p:spPr>
      </p:pic>
    </p:spTree>
    <p:extLst>
      <p:ext uri="{BB962C8B-B14F-4D97-AF65-F5344CB8AC3E}">
        <p14:creationId xmlns:p14="http://schemas.microsoft.com/office/powerpoint/2010/main" val="24530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F29-C622-DAB8-E657-4833F9DC24EB}"/>
              </a:ext>
            </a:extLst>
          </p:cNvPr>
          <p:cNvSpPr>
            <a:spLocks noGrp="1"/>
          </p:cNvSpPr>
          <p:nvPr>
            <p:ph type="title"/>
          </p:nvPr>
        </p:nvSpPr>
        <p:spPr>
          <a:xfrm>
            <a:off x="507340" y="586649"/>
            <a:ext cx="5686392" cy="969261"/>
          </a:xfrm>
        </p:spPr>
        <p:txBody>
          <a:bodyPr/>
          <a:lstStyle/>
          <a:p>
            <a:r>
              <a:rPr lang="en-GB" dirty="0"/>
              <a:t>Archivist Challenge!</a:t>
            </a:r>
          </a:p>
        </p:txBody>
      </p:sp>
      <p:sp>
        <p:nvSpPr>
          <p:cNvPr id="3" name="Text Placeholder 2">
            <a:extLst>
              <a:ext uri="{FF2B5EF4-FFF2-40B4-BE49-F238E27FC236}">
                <a16:creationId xmlns:a16="http://schemas.microsoft.com/office/drawing/2014/main" id="{956BF982-B91D-32F2-4928-D47DCFCD5C6D}"/>
              </a:ext>
            </a:extLst>
          </p:cNvPr>
          <p:cNvSpPr>
            <a:spLocks noGrp="1"/>
          </p:cNvSpPr>
          <p:nvPr>
            <p:ph type="body" sz="quarter" idx="10"/>
          </p:nvPr>
        </p:nvSpPr>
        <p:spPr>
          <a:xfrm>
            <a:off x="605073" y="1689079"/>
            <a:ext cx="5490927" cy="2999549"/>
          </a:xfrm>
        </p:spPr>
        <p:txBody>
          <a:bodyPr/>
          <a:lstStyle/>
          <a:p>
            <a:r>
              <a:rPr lang="en-GB" dirty="0"/>
              <a:t>Get into groups of four and read the brief carefully</a:t>
            </a:r>
          </a:p>
          <a:p>
            <a:r>
              <a:rPr lang="en-GB" dirty="0"/>
              <a:t>You have 10 minutes to put together your ideas. </a:t>
            </a:r>
          </a:p>
          <a:p>
            <a:r>
              <a:rPr lang="en-GB" dirty="0"/>
              <a:t>You will then have two minutes to present your ideas and reasoning to the rest of the class. </a:t>
            </a:r>
          </a:p>
          <a:p>
            <a:r>
              <a:rPr lang="en-GB" dirty="0"/>
              <a:t>It is up to you how you split the task/use the time, but everybody must say something in the pitch</a:t>
            </a:r>
          </a:p>
          <a:p>
            <a:pPr marL="0" indent="0">
              <a:buNone/>
            </a:pPr>
            <a:endParaRPr lang="en-GB" dirty="0"/>
          </a:p>
        </p:txBody>
      </p:sp>
      <p:pic>
        <p:nvPicPr>
          <p:cNvPr id="8" name="Picture Placeholder 7" descr="People looking at laptop">
            <a:extLst>
              <a:ext uri="{FF2B5EF4-FFF2-40B4-BE49-F238E27FC236}">
                <a16:creationId xmlns:a16="http://schemas.microsoft.com/office/drawing/2014/main" id="{33B58262-BA24-B848-74B6-2D47AA5921E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2372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3E6F-D9B8-9EA7-0E4A-FF65B4BDCE9A}"/>
              </a:ext>
            </a:extLst>
          </p:cNvPr>
          <p:cNvSpPr>
            <a:spLocks noGrp="1"/>
          </p:cNvSpPr>
          <p:nvPr>
            <p:ph type="title"/>
          </p:nvPr>
        </p:nvSpPr>
        <p:spPr/>
        <p:txBody>
          <a:bodyPr/>
          <a:lstStyle/>
          <a:p>
            <a:r>
              <a:rPr lang="en-GB" dirty="0"/>
              <a:t>Decide</a:t>
            </a:r>
          </a:p>
        </p:txBody>
      </p:sp>
      <p:sp>
        <p:nvSpPr>
          <p:cNvPr id="3" name="Text Placeholder 2">
            <a:extLst>
              <a:ext uri="{FF2B5EF4-FFF2-40B4-BE49-F238E27FC236}">
                <a16:creationId xmlns:a16="http://schemas.microsoft.com/office/drawing/2014/main" id="{C57BBB3D-2ACE-ED87-113D-1D4581E3A0C2}"/>
              </a:ext>
            </a:extLst>
          </p:cNvPr>
          <p:cNvSpPr>
            <a:spLocks noGrp="1"/>
          </p:cNvSpPr>
          <p:nvPr>
            <p:ph type="body" sz="quarter" idx="10"/>
          </p:nvPr>
        </p:nvSpPr>
        <p:spPr/>
        <p:txBody>
          <a:bodyPr/>
          <a:lstStyle/>
          <a:p>
            <a:r>
              <a:rPr lang="en-GB" dirty="0"/>
              <a:t>Which were the best suggestions?</a:t>
            </a:r>
          </a:p>
          <a:p>
            <a:r>
              <a:rPr lang="en-GB" dirty="0"/>
              <a:t>Can you agree as a class which three you’d like to take forward as your recommendations to the head?</a:t>
            </a:r>
          </a:p>
        </p:txBody>
      </p:sp>
      <p:pic>
        <p:nvPicPr>
          <p:cNvPr id="6" name="Picture Placeholder 5" descr="Business people giving thumbs up">
            <a:extLst>
              <a:ext uri="{FF2B5EF4-FFF2-40B4-BE49-F238E27FC236}">
                <a16:creationId xmlns:a16="http://schemas.microsoft.com/office/drawing/2014/main" id="{34412A98-5864-1499-C957-8551D8CBF7B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9123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752-FAFF-CF8F-6290-AF7E9C07B8FF}"/>
              </a:ext>
            </a:extLst>
          </p:cNvPr>
          <p:cNvSpPr>
            <a:spLocks noGrp="1"/>
          </p:cNvSpPr>
          <p:nvPr>
            <p:ph type="title"/>
          </p:nvPr>
        </p:nvSpPr>
        <p:spPr/>
        <p:txBody>
          <a:bodyPr/>
          <a:lstStyle/>
          <a:p>
            <a:r>
              <a:rPr lang="en-GB" dirty="0"/>
              <a:t>Reflect</a:t>
            </a:r>
          </a:p>
        </p:txBody>
      </p:sp>
      <p:pic>
        <p:nvPicPr>
          <p:cNvPr id="5" name="Picture 4" descr="A clipboard with a check mark&#10;&#10;Description automatically generated with medium confidence">
            <a:extLst>
              <a:ext uri="{FF2B5EF4-FFF2-40B4-BE49-F238E27FC236}">
                <a16:creationId xmlns:a16="http://schemas.microsoft.com/office/drawing/2014/main" id="{FFBEC685-AE3C-D02A-7BDB-676B55992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938" y="1652347"/>
            <a:ext cx="740124" cy="1154288"/>
          </a:xfrm>
          <a:prstGeom prst="rect">
            <a:avLst/>
          </a:prstGeom>
        </p:spPr>
      </p:pic>
      <p:sp>
        <p:nvSpPr>
          <p:cNvPr id="8" name="TextBox 7">
            <a:extLst>
              <a:ext uri="{FF2B5EF4-FFF2-40B4-BE49-F238E27FC236}">
                <a16:creationId xmlns:a16="http://schemas.microsoft.com/office/drawing/2014/main" id="{87D2A1E4-042B-FB64-FC68-80D47ACF7DE6}"/>
              </a:ext>
            </a:extLst>
          </p:cNvPr>
          <p:cNvSpPr txBox="1"/>
          <p:nvPr/>
        </p:nvSpPr>
        <p:spPr>
          <a:xfrm>
            <a:off x="2496065" y="3249827"/>
            <a:ext cx="7043351" cy="2585323"/>
          </a:xfrm>
          <a:prstGeom prst="rect">
            <a:avLst/>
          </a:prstGeom>
          <a:noFill/>
        </p:spPr>
        <p:txBody>
          <a:bodyPr wrap="square" rtlCol="0">
            <a:spAutoFit/>
          </a:bodyPr>
          <a:lstStyle/>
          <a:p>
            <a:pPr algn="ctr"/>
            <a:r>
              <a:rPr lang="en-GB" dirty="0"/>
              <a:t>Can you remember which skill you wrote down for a key skill an archivist would need to do their job?</a:t>
            </a:r>
          </a:p>
          <a:p>
            <a:pPr algn="ctr"/>
            <a:endParaRPr lang="en-GB" dirty="0"/>
          </a:p>
          <a:p>
            <a:pPr algn="ctr"/>
            <a:r>
              <a:rPr lang="en-GB" dirty="0"/>
              <a:t>Having done the challenge, do you still agree with that?</a:t>
            </a:r>
          </a:p>
          <a:p>
            <a:pPr algn="ctr"/>
            <a:endParaRPr lang="en-GB" dirty="0"/>
          </a:p>
          <a:p>
            <a:pPr algn="ctr"/>
            <a:r>
              <a:rPr lang="en-GB" dirty="0"/>
              <a:t>With your group, add three more skills you now think you might need for the role of archivist.</a:t>
            </a:r>
          </a:p>
          <a:p>
            <a:pPr algn="ctr"/>
            <a:endParaRPr lang="en-GB" dirty="0"/>
          </a:p>
          <a:p>
            <a:pPr algn="ctr"/>
            <a:r>
              <a:rPr lang="en-GB" dirty="0"/>
              <a:t>Share with the class </a:t>
            </a:r>
          </a:p>
        </p:txBody>
      </p:sp>
    </p:spTree>
    <p:extLst>
      <p:ext uri="{BB962C8B-B14F-4D97-AF65-F5344CB8AC3E}">
        <p14:creationId xmlns:p14="http://schemas.microsoft.com/office/powerpoint/2010/main" val="258805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ED6F-21DC-828D-B9B5-840417533718}"/>
              </a:ext>
            </a:extLst>
          </p:cNvPr>
          <p:cNvSpPr>
            <a:spLocks noGrp="1"/>
          </p:cNvSpPr>
          <p:nvPr>
            <p:ph type="title"/>
          </p:nvPr>
        </p:nvSpPr>
        <p:spPr/>
        <p:txBody>
          <a:bodyPr/>
          <a:lstStyle/>
          <a:p>
            <a:r>
              <a:rPr lang="en-US" dirty="0"/>
              <a:t>Introduction to the archive sector</a:t>
            </a:r>
            <a:endParaRPr lang="en-GB" dirty="0"/>
          </a:p>
        </p:txBody>
      </p:sp>
      <p:pic>
        <p:nvPicPr>
          <p:cNvPr id="9" name="Picture Placeholder 8">
            <a:extLst>
              <a:ext uri="{FF2B5EF4-FFF2-40B4-BE49-F238E27FC236}">
                <a16:creationId xmlns:a16="http://schemas.microsoft.com/office/drawing/2014/main" id="{F5F8119D-D2B1-171B-A4A5-D716EA231E8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0851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F29-C622-DAB8-E657-4833F9DC24EB}"/>
              </a:ext>
            </a:extLst>
          </p:cNvPr>
          <p:cNvSpPr>
            <a:spLocks noGrp="1"/>
          </p:cNvSpPr>
          <p:nvPr>
            <p:ph type="title"/>
          </p:nvPr>
        </p:nvSpPr>
        <p:spPr>
          <a:xfrm>
            <a:off x="590840" y="476480"/>
            <a:ext cx="5773693" cy="1590385"/>
          </a:xfrm>
        </p:spPr>
        <p:txBody>
          <a:bodyPr/>
          <a:lstStyle/>
          <a:p>
            <a:r>
              <a:rPr lang="en-GB" dirty="0"/>
              <a:t>Explore further - </a:t>
            </a:r>
            <a:br>
              <a:rPr lang="en-GB" dirty="0"/>
            </a:br>
            <a:r>
              <a:rPr lang="en-GB" dirty="0"/>
              <a:t>Extension activity 1</a:t>
            </a:r>
          </a:p>
        </p:txBody>
      </p:sp>
      <p:sp>
        <p:nvSpPr>
          <p:cNvPr id="3" name="Text Placeholder 2">
            <a:extLst>
              <a:ext uri="{FF2B5EF4-FFF2-40B4-BE49-F238E27FC236}">
                <a16:creationId xmlns:a16="http://schemas.microsoft.com/office/drawing/2014/main" id="{956BF982-B91D-32F2-4928-D47DCFCD5C6D}"/>
              </a:ext>
            </a:extLst>
          </p:cNvPr>
          <p:cNvSpPr>
            <a:spLocks noGrp="1"/>
          </p:cNvSpPr>
          <p:nvPr>
            <p:ph type="body" sz="quarter" idx="10"/>
          </p:nvPr>
        </p:nvSpPr>
        <p:spPr>
          <a:xfrm>
            <a:off x="590840" y="1871494"/>
            <a:ext cx="6057095" cy="4275581"/>
          </a:xfrm>
        </p:spPr>
        <p:txBody>
          <a:bodyPr/>
          <a:lstStyle/>
          <a:p>
            <a:r>
              <a:rPr lang="en-GB" dirty="0"/>
              <a:t>There many different types of archives. How many different kinds can you find?</a:t>
            </a:r>
          </a:p>
          <a:p>
            <a:r>
              <a:rPr lang="en-GB" dirty="0"/>
              <a:t>Where could you look?</a:t>
            </a:r>
          </a:p>
          <a:p>
            <a:pPr marL="0" indent="0">
              <a:buNone/>
            </a:pPr>
            <a:endParaRPr lang="en-GB" i="1" dirty="0"/>
          </a:p>
          <a:p>
            <a:pPr marL="0" indent="0">
              <a:buNone/>
            </a:pPr>
            <a:r>
              <a:rPr lang="en-GB" i="1" dirty="0"/>
              <a:t>Helpful places to start:</a:t>
            </a:r>
          </a:p>
          <a:p>
            <a:pPr marL="0" indent="0">
              <a:buNone/>
            </a:pPr>
            <a:r>
              <a:rPr lang="en-GB" sz="1800" i="1" dirty="0">
                <a:hlinkClick r:id="rId3"/>
              </a:rPr>
              <a:t>https://discovery.nationalarchives.gov.uk/find-an-archive</a:t>
            </a:r>
            <a:endParaRPr lang="en-GB" sz="1800" i="1" dirty="0"/>
          </a:p>
          <a:p>
            <a:pPr marL="0" indent="0">
              <a:buNone/>
            </a:pPr>
            <a:r>
              <a:rPr lang="en-GB" sz="1800" i="1" dirty="0">
                <a:hlinkClick r:id="rId4"/>
              </a:rPr>
              <a:t>https://en.wikipedia.org/wiki/List_of_archives_in_the_United_Kingdom</a:t>
            </a:r>
            <a:endParaRPr lang="en-GB" sz="1800" i="1" dirty="0"/>
          </a:p>
          <a:p>
            <a:pPr marL="0" indent="0">
              <a:buNone/>
            </a:pPr>
            <a:endParaRPr lang="en-GB" dirty="0"/>
          </a:p>
          <a:p>
            <a:r>
              <a:rPr lang="en-GB" dirty="0"/>
              <a:t>Which one do you think it might be most interesting to work in and why?</a:t>
            </a:r>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9" name="Picture Placeholder 8">
            <a:extLst>
              <a:ext uri="{FF2B5EF4-FFF2-40B4-BE49-F238E27FC236}">
                <a16:creationId xmlns:a16="http://schemas.microsoft.com/office/drawing/2014/main" id="{E523F67E-48A5-A046-3CC6-D6686BA3FCC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4638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9F29-C622-DAB8-E657-4833F9DC24EB}"/>
              </a:ext>
            </a:extLst>
          </p:cNvPr>
          <p:cNvSpPr>
            <a:spLocks noGrp="1"/>
          </p:cNvSpPr>
          <p:nvPr>
            <p:ph type="title"/>
          </p:nvPr>
        </p:nvSpPr>
        <p:spPr>
          <a:xfrm>
            <a:off x="590840" y="476480"/>
            <a:ext cx="5773693" cy="1590385"/>
          </a:xfrm>
        </p:spPr>
        <p:txBody>
          <a:bodyPr/>
          <a:lstStyle/>
          <a:p>
            <a:r>
              <a:rPr lang="en-GB" dirty="0"/>
              <a:t>Explore further -Extension activity 2</a:t>
            </a:r>
          </a:p>
        </p:txBody>
      </p:sp>
      <p:sp>
        <p:nvSpPr>
          <p:cNvPr id="3" name="Text Placeholder 2">
            <a:extLst>
              <a:ext uri="{FF2B5EF4-FFF2-40B4-BE49-F238E27FC236}">
                <a16:creationId xmlns:a16="http://schemas.microsoft.com/office/drawing/2014/main" id="{956BF982-B91D-32F2-4928-D47DCFCD5C6D}"/>
              </a:ext>
            </a:extLst>
          </p:cNvPr>
          <p:cNvSpPr>
            <a:spLocks noGrp="1"/>
          </p:cNvSpPr>
          <p:nvPr>
            <p:ph type="body" sz="quarter" idx="10"/>
          </p:nvPr>
        </p:nvSpPr>
        <p:spPr>
          <a:xfrm>
            <a:off x="605073" y="1791587"/>
            <a:ext cx="5490927" cy="2999549"/>
          </a:xfrm>
        </p:spPr>
        <p:txBody>
          <a:bodyPr/>
          <a:lstStyle/>
          <a:p>
            <a:pPr marL="0" indent="0">
              <a:buNone/>
            </a:pPr>
            <a:r>
              <a:rPr lang="en-GB" dirty="0"/>
              <a:t>Create an archive about your family!</a:t>
            </a:r>
          </a:p>
          <a:p>
            <a:pPr marL="0" indent="0">
              <a:buNone/>
            </a:pPr>
            <a:r>
              <a:rPr lang="en-GB" dirty="0"/>
              <a:t>Think about:</a:t>
            </a:r>
          </a:p>
          <a:p>
            <a:r>
              <a:rPr lang="en-GB" dirty="0"/>
              <a:t>What things are most important to your family?</a:t>
            </a:r>
          </a:p>
          <a:p>
            <a:r>
              <a:rPr lang="en-GB" dirty="0"/>
              <a:t>What documents do you already have?</a:t>
            </a:r>
          </a:p>
          <a:p>
            <a:r>
              <a:rPr lang="en-GB" dirty="0"/>
              <a:t>Do you have any gaps that you feel you might need to fill – and if so, how might you do that?</a:t>
            </a:r>
          </a:p>
          <a:p>
            <a:r>
              <a:rPr lang="en-GB" dirty="0"/>
              <a:t>Who would you be creating this archive for and why? </a:t>
            </a:r>
          </a:p>
          <a:p>
            <a:pPr marL="0" indent="0">
              <a:buNone/>
            </a:pPr>
            <a:endParaRPr lang="en-GB" dirty="0"/>
          </a:p>
          <a:p>
            <a:pPr marL="0" indent="0">
              <a:buNone/>
            </a:pPr>
            <a:endParaRPr lang="en-GB" dirty="0"/>
          </a:p>
        </p:txBody>
      </p:sp>
      <p:pic>
        <p:nvPicPr>
          <p:cNvPr id="9" name="Picture Placeholder 8" descr="People sitting at table illustration">
            <a:extLst>
              <a:ext uri="{FF2B5EF4-FFF2-40B4-BE49-F238E27FC236}">
                <a16:creationId xmlns:a16="http://schemas.microsoft.com/office/drawing/2014/main" id="{E523F67E-48A5-A046-3CC6-D6686BA3FCC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2107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5752-FAFF-CF8F-6290-AF7E9C07B8FF}"/>
              </a:ext>
            </a:extLst>
          </p:cNvPr>
          <p:cNvSpPr>
            <a:spLocks noGrp="1"/>
          </p:cNvSpPr>
          <p:nvPr>
            <p:ph type="title"/>
          </p:nvPr>
        </p:nvSpPr>
        <p:spPr/>
        <p:txBody>
          <a:bodyPr/>
          <a:lstStyle/>
          <a:p>
            <a:r>
              <a:rPr lang="en-GB" dirty="0"/>
              <a:t>What have we discovered today?</a:t>
            </a:r>
            <a:br>
              <a:rPr lang="en-GB" dirty="0"/>
            </a:br>
            <a:endParaRPr lang="en-GB" dirty="0"/>
          </a:p>
        </p:txBody>
      </p:sp>
      <p:pic>
        <p:nvPicPr>
          <p:cNvPr id="5" name="Picture 4" descr="A clipboard with a check mark&#10;&#10;Description automatically generated with medium confidence">
            <a:extLst>
              <a:ext uri="{FF2B5EF4-FFF2-40B4-BE49-F238E27FC236}">
                <a16:creationId xmlns:a16="http://schemas.microsoft.com/office/drawing/2014/main" id="{FFBEC685-AE3C-D02A-7BDB-676B55992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938" y="1620577"/>
            <a:ext cx="740124" cy="1154288"/>
          </a:xfrm>
          <a:prstGeom prst="rect">
            <a:avLst/>
          </a:prstGeom>
        </p:spPr>
      </p:pic>
      <p:sp>
        <p:nvSpPr>
          <p:cNvPr id="6" name="TextBox 5">
            <a:extLst>
              <a:ext uri="{FF2B5EF4-FFF2-40B4-BE49-F238E27FC236}">
                <a16:creationId xmlns:a16="http://schemas.microsoft.com/office/drawing/2014/main" id="{6B7EEE20-FDB1-AD2B-43A5-5A4F48566BC2}"/>
              </a:ext>
            </a:extLst>
          </p:cNvPr>
          <p:cNvSpPr txBox="1"/>
          <p:nvPr/>
        </p:nvSpPr>
        <p:spPr>
          <a:xfrm>
            <a:off x="2450631" y="3349528"/>
            <a:ext cx="7290738" cy="1908215"/>
          </a:xfrm>
          <a:prstGeom prst="rect">
            <a:avLst/>
          </a:prstGeom>
          <a:noFill/>
        </p:spPr>
        <p:txBody>
          <a:bodyPr wrap="square" rtlCol="0">
            <a:spAutoFit/>
          </a:bodyPr>
          <a:lstStyle/>
          <a:p>
            <a:pPr algn="ctr"/>
            <a:r>
              <a:rPr lang="en-GB" sz="2000" dirty="0"/>
              <a:t>Can you explain what an archive is?</a:t>
            </a:r>
          </a:p>
          <a:p>
            <a:pPr algn="ctr"/>
            <a:r>
              <a:rPr lang="en-GB" sz="2000" dirty="0"/>
              <a:t>Can you name three roles you might find in the archival sector?</a:t>
            </a:r>
          </a:p>
          <a:p>
            <a:pPr algn="ctr"/>
            <a:r>
              <a:rPr lang="en-GB" sz="2000" dirty="0"/>
              <a:t>Is there a role which stood out for you? </a:t>
            </a:r>
          </a:p>
          <a:p>
            <a:pPr algn="ctr"/>
            <a:r>
              <a:rPr lang="en-GB" sz="2000" dirty="0"/>
              <a:t>What made that role sound interesting?</a:t>
            </a:r>
          </a:p>
          <a:p>
            <a:pPr algn="ctr"/>
            <a:r>
              <a:rPr lang="en-GB" sz="2000" dirty="0"/>
              <a:t>How could you find out more?</a:t>
            </a:r>
          </a:p>
          <a:p>
            <a:endParaRPr lang="en-GB" dirty="0"/>
          </a:p>
        </p:txBody>
      </p:sp>
      <p:sp>
        <p:nvSpPr>
          <p:cNvPr id="4" name="TextBox 3">
            <a:extLst>
              <a:ext uri="{FF2B5EF4-FFF2-40B4-BE49-F238E27FC236}">
                <a16:creationId xmlns:a16="http://schemas.microsoft.com/office/drawing/2014/main" id="{E44E6A70-2999-35A7-9173-CB657B1F6303}"/>
              </a:ext>
            </a:extLst>
          </p:cNvPr>
          <p:cNvSpPr txBox="1"/>
          <p:nvPr/>
        </p:nvSpPr>
        <p:spPr>
          <a:xfrm>
            <a:off x="4502299" y="2898497"/>
            <a:ext cx="3187402" cy="400110"/>
          </a:xfrm>
          <a:prstGeom prst="rect">
            <a:avLst/>
          </a:prstGeom>
          <a:noFill/>
        </p:spPr>
        <p:txBody>
          <a:bodyPr wrap="square" rtlCol="0">
            <a:spAutoFit/>
          </a:bodyPr>
          <a:lstStyle/>
          <a:p>
            <a:r>
              <a:rPr lang="en-GB" sz="2000" b="1" dirty="0"/>
              <a:t>Whole Class discussion</a:t>
            </a:r>
          </a:p>
        </p:txBody>
      </p:sp>
      <p:sp>
        <p:nvSpPr>
          <p:cNvPr id="3" name="TextBox 2">
            <a:extLst>
              <a:ext uri="{FF2B5EF4-FFF2-40B4-BE49-F238E27FC236}">
                <a16:creationId xmlns:a16="http://schemas.microsoft.com/office/drawing/2014/main" id="{BE2EA071-8601-C4B0-D407-EDCB7208EE28}"/>
              </a:ext>
            </a:extLst>
          </p:cNvPr>
          <p:cNvSpPr txBox="1"/>
          <p:nvPr/>
        </p:nvSpPr>
        <p:spPr>
          <a:xfrm>
            <a:off x="1196546" y="5053072"/>
            <a:ext cx="9798908" cy="1077218"/>
          </a:xfrm>
          <a:prstGeom prst="rect">
            <a:avLst/>
          </a:prstGeom>
          <a:noFill/>
        </p:spPr>
        <p:txBody>
          <a:bodyPr wrap="square" rtlCol="0">
            <a:spAutoFit/>
          </a:bodyPr>
          <a:lstStyle/>
          <a:p>
            <a:r>
              <a:rPr lang="en-GB" sz="1600" b="0" i="0" u="sng" dirty="0">
                <a:solidFill>
                  <a:srgbClr val="0000FF"/>
                </a:solidFill>
                <a:effectLst/>
                <a:highlight>
                  <a:srgbClr val="FFFFFF"/>
                </a:highlight>
                <a:latin typeface="Open Sans" panose="020B0606030504020204" pitchFamily="34" charset="0"/>
                <a:hlinkClick r:id="rId4" tooltip="Protected by Outlook: https://www.nationalarchives.gov.uk/archives-sector/careers-in-archives/archivist-and-records-manager-apprenticeships. Click or tap to follow the link."/>
              </a:rPr>
              <a:t>https://www.nationalarchives.gov.uk/archives-sector/careers-in-archives/archivist-and-records-manager-apprenticeships</a:t>
            </a:r>
            <a:endParaRPr lang="en-GB" sz="1600" b="0" i="0" u="sng" dirty="0">
              <a:solidFill>
                <a:srgbClr val="0000FF"/>
              </a:solidFill>
              <a:effectLst/>
              <a:highlight>
                <a:srgbClr val="FFFFFF"/>
              </a:highlight>
              <a:latin typeface="Open Sans" panose="020B0606030504020204" pitchFamily="34" charset="0"/>
            </a:endParaRPr>
          </a:p>
          <a:p>
            <a:br>
              <a:rPr lang="en-GB" sz="1600" b="0" i="0" dirty="0">
                <a:solidFill>
                  <a:srgbClr val="242424"/>
                </a:solidFill>
                <a:effectLst/>
                <a:highlight>
                  <a:srgbClr val="FFFFFF"/>
                </a:highlight>
                <a:latin typeface="Open Sans" panose="020B0606030504020204" pitchFamily="34" charset="0"/>
              </a:rPr>
            </a:br>
            <a:r>
              <a:rPr lang="en-GB" sz="1600" b="0" i="0" u="sng" dirty="0">
                <a:solidFill>
                  <a:srgbClr val="0000FF"/>
                </a:solidFill>
                <a:effectLst/>
                <a:highlight>
                  <a:srgbClr val="FFFFFF"/>
                </a:highlight>
                <a:latin typeface="Open Sans" panose="020B0606030504020204" pitchFamily="34" charset="0"/>
                <a:hlinkClick r:id="rId5" tooltip="Protected by Outlook: https://www.archives.org.uk/a-career-in-recordkeeping. Click or tap to follow the link."/>
              </a:rPr>
              <a:t>https://www.archives.org.uk/a-career-in-recordkeeping</a:t>
            </a:r>
            <a:endParaRPr lang="en-GB" sz="1600" dirty="0"/>
          </a:p>
        </p:txBody>
      </p:sp>
    </p:spTree>
    <p:extLst>
      <p:ext uri="{BB962C8B-B14F-4D97-AF65-F5344CB8AC3E}">
        <p14:creationId xmlns:p14="http://schemas.microsoft.com/office/powerpoint/2010/main" val="279128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Tree>
    <p:extLst>
      <p:ext uri="{BB962C8B-B14F-4D97-AF65-F5344CB8AC3E}">
        <p14:creationId xmlns:p14="http://schemas.microsoft.com/office/powerpoint/2010/main" val="327152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a:xfrm>
            <a:off x="590840" y="605789"/>
            <a:ext cx="5080756" cy="1590385"/>
          </a:xfrm>
        </p:spPr>
        <p:txBody>
          <a:bodyPr/>
          <a:lstStyle/>
          <a:p>
            <a:r>
              <a:rPr lang="en-GB" dirty="0"/>
              <a:t>First things first!</a:t>
            </a:r>
            <a:br>
              <a:rPr lang="en-GB" dirty="0"/>
            </a:br>
            <a:br>
              <a:rPr lang="en-GB" dirty="0"/>
            </a:br>
            <a:br>
              <a:rPr lang="en-GB" dirty="0"/>
            </a:b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EB1AE489-F7D4-9D52-BF78-C0FED170FAB4}"/>
              </a:ext>
            </a:extLst>
          </p:cNvPr>
          <p:cNvSpPr>
            <a:spLocks noGrp="1"/>
          </p:cNvSpPr>
          <p:nvPr>
            <p:ph type="body" sz="quarter" idx="10"/>
          </p:nvPr>
        </p:nvSpPr>
        <p:spPr>
          <a:xfrm>
            <a:off x="605073" y="2672046"/>
            <a:ext cx="5490927" cy="2999549"/>
          </a:xfrm>
        </p:spPr>
        <p:txBody>
          <a:bodyPr/>
          <a:lstStyle/>
          <a:p>
            <a:r>
              <a:rPr lang="en-GB" dirty="0"/>
              <a:t>Put your left hand up for ‘yes’</a:t>
            </a:r>
          </a:p>
          <a:p>
            <a:r>
              <a:rPr lang="en-GB" dirty="0"/>
              <a:t>Put your right hand up for ‘no’</a:t>
            </a:r>
          </a:p>
          <a:p>
            <a:r>
              <a:rPr lang="en-GB" dirty="0"/>
              <a:t>Put both hands straight up for ‘not sure!’</a:t>
            </a:r>
          </a:p>
          <a:p>
            <a:pPr marL="0" indent="0">
              <a:buNone/>
            </a:pPr>
            <a:endParaRPr lang="en-GB" dirty="0"/>
          </a:p>
        </p:txBody>
      </p:sp>
      <p:pic>
        <p:nvPicPr>
          <p:cNvPr id="6" name="Picture Placeholder 5">
            <a:extLst>
              <a:ext uri="{FF2B5EF4-FFF2-40B4-BE49-F238E27FC236}">
                <a16:creationId xmlns:a16="http://schemas.microsoft.com/office/drawing/2014/main" id="{C515EA6D-2D7A-95B4-DCA8-F97E4436C6D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6364533" y="0"/>
            <a:ext cx="5830351" cy="6219988"/>
          </a:xfrm>
        </p:spPr>
      </p:pic>
      <p:sp>
        <p:nvSpPr>
          <p:cNvPr id="4" name="TextBox 3">
            <a:extLst>
              <a:ext uri="{FF2B5EF4-FFF2-40B4-BE49-F238E27FC236}">
                <a16:creationId xmlns:a16="http://schemas.microsoft.com/office/drawing/2014/main" id="{15C79A48-87C4-3D52-8A70-B461C72393CC}"/>
              </a:ext>
            </a:extLst>
          </p:cNvPr>
          <p:cNvSpPr txBox="1"/>
          <p:nvPr/>
        </p:nvSpPr>
        <p:spPr>
          <a:xfrm>
            <a:off x="605073" y="1973659"/>
            <a:ext cx="5490927" cy="400110"/>
          </a:xfrm>
          <a:prstGeom prst="rect">
            <a:avLst/>
          </a:prstGeom>
          <a:noFill/>
        </p:spPr>
        <p:txBody>
          <a:bodyPr wrap="square" rtlCol="0">
            <a:spAutoFit/>
          </a:bodyPr>
          <a:lstStyle/>
          <a:p>
            <a:r>
              <a:rPr lang="en-GB" sz="2000" dirty="0"/>
              <a:t>Have you ever heard of an archive before?</a:t>
            </a:r>
          </a:p>
        </p:txBody>
      </p:sp>
      <p:sp>
        <p:nvSpPr>
          <p:cNvPr id="5" name="TextBox 4">
            <a:extLst>
              <a:ext uri="{FF2B5EF4-FFF2-40B4-BE49-F238E27FC236}">
                <a16:creationId xmlns:a16="http://schemas.microsoft.com/office/drawing/2014/main" id="{87D7BFBA-823F-62D9-DE9C-70990B920C5D}"/>
              </a:ext>
            </a:extLst>
          </p:cNvPr>
          <p:cNvSpPr txBox="1"/>
          <p:nvPr/>
        </p:nvSpPr>
        <p:spPr>
          <a:xfrm>
            <a:off x="605073" y="4253907"/>
            <a:ext cx="4722565" cy="400110"/>
          </a:xfrm>
          <a:prstGeom prst="rect">
            <a:avLst/>
          </a:prstGeom>
          <a:noFill/>
        </p:spPr>
        <p:txBody>
          <a:bodyPr wrap="square" rtlCol="0">
            <a:spAutoFit/>
          </a:bodyPr>
          <a:lstStyle/>
          <a:p>
            <a:r>
              <a:rPr lang="en-GB" sz="2000" dirty="0"/>
              <a:t>Can anyone explain what an archive is?</a:t>
            </a:r>
          </a:p>
        </p:txBody>
      </p:sp>
    </p:spTree>
    <p:extLst>
      <p:ext uri="{BB962C8B-B14F-4D97-AF65-F5344CB8AC3E}">
        <p14:creationId xmlns:p14="http://schemas.microsoft.com/office/powerpoint/2010/main" val="11276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a:xfrm>
            <a:off x="590840" y="605789"/>
            <a:ext cx="5080756" cy="1590385"/>
          </a:xfrm>
        </p:spPr>
        <p:txBody>
          <a:bodyPr/>
          <a:lstStyle/>
          <a:p>
            <a:r>
              <a:rPr lang="en-GB" dirty="0"/>
              <a:t>First things first!</a:t>
            </a:r>
            <a:br>
              <a:rPr lang="en-GB" dirty="0"/>
            </a:br>
            <a:br>
              <a:rPr lang="en-GB" dirty="0"/>
            </a:br>
            <a:br>
              <a:rPr lang="en-GB" dirty="0"/>
            </a:b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EB1AE489-F7D4-9D52-BF78-C0FED170FAB4}"/>
              </a:ext>
            </a:extLst>
          </p:cNvPr>
          <p:cNvSpPr>
            <a:spLocks noGrp="1"/>
          </p:cNvSpPr>
          <p:nvPr>
            <p:ph type="body" sz="quarter" idx="10"/>
          </p:nvPr>
        </p:nvSpPr>
        <p:spPr>
          <a:xfrm>
            <a:off x="590840" y="1929225"/>
            <a:ext cx="5490927" cy="3689377"/>
          </a:xfrm>
        </p:spPr>
        <p:txBody>
          <a:bodyPr/>
          <a:lstStyle/>
          <a:p>
            <a:r>
              <a:rPr lang="en-GB" dirty="0"/>
              <a:t>Archives collect and look after information from the past.</a:t>
            </a:r>
          </a:p>
          <a:p>
            <a:r>
              <a:rPr lang="en-GB" dirty="0"/>
              <a:t>They tell the stories of people, communities and places from centuries ago, to right now!</a:t>
            </a:r>
          </a:p>
          <a:p>
            <a:r>
              <a:rPr lang="en-GB" dirty="0"/>
              <a:t>Think of an example – can anyone think of an important moment in time which you have lived through which future generations might be interested in finding out more about?</a:t>
            </a:r>
          </a:p>
        </p:txBody>
      </p:sp>
      <p:pic>
        <p:nvPicPr>
          <p:cNvPr id="6" name="Picture Placeholder 5">
            <a:extLst>
              <a:ext uri="{FF2B5EF4-FFF2-40B4-BE49-F238E27FC236}">
                <a16:creationId xmlns:a16="http://schemas.microsoft.com/office/drawing/2014/main" id="{C515EA6D-2D7A-95B4-DCA8-F97E4436C6D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6364533" y="0"/>
            <a:ext cx="5830351" cy="6219988"/>
          </a:xfrm>
        </p:spPr>
      </p:pic>
    </p:spTree>
    <p:extLst>
      <p:ext uri="{BB962C8B-B14F-4D97-AF65-F5344CB8AC3E}">
        <p14:creationId xmlns:p14="http://schemas.microsoft.com/office/powerpoint/2010/main" val="192280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opening a box&#10;&#10;Description automatically generated">
            <a:extLst>
              <a:ext uri="{FF2B5EF4-FFF2-40B4-BE49-F238E27FC236}">
                <a16:creationId xmlns:a16="http://schemas.microsoft.com/office/drawing/2014/main" id="{AAD2957E-9237-92F2-B1BC-7FF3070FC43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1998E796-D7D4-B6F5-E5C0-B3B6419A34F0}"/>
              </a:ext>
            </a:extLst>
          </p:cNvPr>
          <p:cNvSpPr txBox="1"/>
          <p:nvPr/>
        </p:nvSpPr>
        <p:spPr>
          <a:xfrm>
            <a:off x="798824" y="1408074"/>
            <a:ext cx="5105540" cy="677108"/>
          </a:xfrm>
          <a:prstGeom prst="rect">
            <a:avLst/>
          </a:prstGeom>
          <a:noFill/>
        </p:spPr>
        <p:txBody>
          <a:bodyPr wrap="square" rtlCol="0">
            <a:spAutoFit/>
          </a:bodyPr>
          <a:lstStyle/>
          <a:p>
            <a:br>
              <a:rPr lang="en-GB" dirty="0"/>
            </a:br>
            <a:endParaRPr lang="en-GB" sz="2000" dirty="0"/>
          </a:p>
        </p:txBody>
      </p:sp>
      <p:sp>
        <p:nvSpPr>
          <p:cNvPr id="9" name="Title 8">
            <a:extLst>
              <a:ext uri="{FF2B5EF4-FFF2-40B4-BE49-F238E27FC236}">
                <a16:creationId xmlns:a16="http://schemas.microsoft.com/office/drawing/2014/main" id="{C9B0F104-5266-5D6C-EA4A-0100B3015094}"/>
              </a:ext>
            </a:extLst>
          </p:cNvPr>
          <p:cNvSpPr>
            <a:spLocks noGrp="1"/>
          </p:cNvSpPr>
          <p:nvPr>
            <p:ph type="title"/>
          </p:nvPr>
        </p:nvSpPr>
        <p:spPr>
          <a:xfrm>
            <a:off x="563725" y="529689"/>
            <a:ext cx="3250782" cy="707886"/>
          </a:xfrm>
        </p:spPr>
        <p:txBody>
          <a:bodyPr/>
          <a:lstStyle/>
          <a:p>
            <a:r>
              <a:rPr lang="en-GB" dirty="0"/>
              <a:t>Collections</a:t>
            </a:r>
          </a:p>
        </p:txBody>
      </p:sp>
      <p:grpSp>
        <p:nvGrpSpPr>
          <p:cNvPr id="13" name="Group 12">
            <a:extLst>
              <a:ext uri="{FF2B5EF4-FFF2-40B4-BE49-F238E27FC236}">
                <a16:creationId xmlns:a16="http://schemas.microsoft.com/office/drawing/2014/main" id="{B394B7A3-ADF9-3331-883C-C5787A4E2752}"/>
              </a:ext>
            </a:extLst>
          </p:cNvPr>
          <p:cNvGrpSpPr/>
          <p:nvPr/>
        </p:nvGrpSpPr>
        <p:grpSpPr>
          <a:xfrm>
            <a:off x="546407" y="4359065"/>
            <a:ext cx="8116326" cy="1690424"/>
            <a:chOff x="2140531" y="5402334"/>
            <a:chExt cx="8761838" cy="953256"/>
          </a:xfrm>
        </p:grpSpPr>
        <p:sp>
          <p:nvSpPr>
            <p:cNvPr id="11" name="Arrow: Right 10">
              <a:extLst>
                <a:ext uri="{FF2B5EF4-FFF2-40B4-BE49-F238E27FC236}">
                  <a16:creationId xmlns:a16="http://schemas.microsoft.com/office/drawing/2014/main" id="{D7E5F191-F984-F31D-5C22-ADFB227AEFE4}"/>
                </a:ext>
              </a:extLst>
            </p:cNvPr>
            <p:cNvSpPr/>
            <p:nvPr/>
          </p:nvSpPr>
          <p:spPr>
            <a:xfrm flipV="1">
              <a:off x="2140531" y="5402334"/>
              <a:ext cx="8761838" cy="953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4976471-04F0-C630-1F95-072E671F3FD2}"/>
                </a:ext>
              </a:extLst>
            </p:cNvPr>
            <p:cNvSpPr txBox="1"/>
            <p:nvPr/>
          </p:nvSpPr>
          <p:spPr>
            <a:xfrm>
              <a:off x="2413022" y="5774826"/>
              <a:ext cx="7403326" cy="208272"/>
            </a:xfrm>
            <a:prstGeom prst="rect">
              <a:avLst/>
            </a:prstGeom>
            <a:noFill/>
          </p:spPr>
          <p:txBody>
            <a:bodyPr wrap="square" rtlCol="0">
              <a:spAutoFit/>
            </a:bodyPr>
            <a:lstStyle/>
            <a:p>
              <a:pPr algn="ctr"/>
              <a:r>
                <a:rPr lang="en-GB" dirty="0">
                  <a:solidFill>
                    <a:schemeClr val="bg1"/>
                  </a:solidFill>
                </a:rPr>
                <a:t>A record or document is one individual piece of a collection</a:t>
              </a:r>
            </a:p>
          </p:txBody>
        </p:sp>
      </p:grpSp>
      <p:sp>
        <p:nvSpPr>
          <p:cNvPr id="14" name="Content Placeholder 2">
            <a:extLst>
              <a:ext uri="{FF2B5EF4-FFF2-40B4-BE49-F238E27FC236}">
                <a16:creationId xmlns:a16="http://schemas.microsoft.com/office/drawing/2014/main" id="{4BF6F176-178F-6FFE-341A-9C39016CE5E7}"/>
              </a:ext>
            </a:extLst>
          </p:cNvPr>
          <p:cNvSpPr>
            <a:spLocks noGrp="1"/>
          </p:cNvSpPr>
          <p:nvPr>
            <p:ph type="body" sz="quarter" idx="10"/>
          </p:nvPr>
        </p:nvSpPr>
        <p:spPr>
          <a:xfrm>
            <a:off x="546407" y="1622903"/>
            <a:ext cx="5490927" cy="1894233"/>
          </a:xfrm>
        </p:spPr>
        <p:txBody>
          <a:bodyPr/>
          <a:lstStyle/>
          <a:p>
            <a:r>
              <a:rPr lang="en-GB" sz="2000" dirty="0"/>
              <a:t>Lots of different organisations have archival collections – local councils, charities, schools, universities, religious buildings and businesses. </a:t>
            </a:r>
            <a:r>
              <a:rPr lang="en-GB" dirty="0"/>
              <a:t>They tell the stories of people, communities and places from centuries ago, to right now!</a:t>
            </a:r>
          </a:p>
          <a:p>
            <a:r>
              <a:rPr lang="en-GB" sz="2000" dirty="0"/>
              <a:t>Each of these collections are made up of individual records or documents which are kept in special room called a repository.</a:t>
            </a:r>
          </a:p>
          <a:p>
            <a:pPr marL="0" indent="0">
              <a:buNone/>
            </a:pPr>
            <a:endParaRPr lang="en-GB" dirty="0"/>
          </a:p>
        </p:txBody>
      </p:sp>
    </p:spTree>
    <p:extLst>
      <p:ext uri="{BB962C8B-B14F-4D97-AF65-F5344CB8AC3E}">
        <p14:creationId xmlns:p14="http://schemas.microsoft.com/office/powerpoint/2010/main" val="14098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a:xfrm>
            <a:off x="523104" y="539985"/>
            <a:ext cx="5572896" cy="2755249"/>
          </a:xfrm>
        </p:spPr>
        <p:txBody>
          <a:bodyPr/>
          <a:lstStyle/>
          <a:p>
            <a:r>
              <a:rPr lang="en-GB" dirty="0"/>
              <a:t>Quick quiz!</a:t>
            </a:r>
            <a:br>
              <a:rPr lang="en-GB" dirty="0"/>
            </a:br>
            <a:br>
              <a:rPr lang="en-GB" dirty="0"/>
            </a:br>
            <a:br>
              <a:rPr lang="en-GB" dirty="0"/>
            </a:br>
            <a:br>
              <a:rPr lang="en-GB" dirty="0"/>
            </a:br>
            <a:br>
              <a:rPr lang="en-GB" sz="2000" dirty="0">
                <a:latin typeface="+mn-lt"/>
              </a:rPr>
            </a:br>
            <a:r>
              <a:rPr lang="en-GB" sz="2000" dirty="0">
                <a:latin typeface="+mn-lt"/>
              </a:rPr>
              <a:t> </a:t>
            </a:r>
            <a:br>
              <a:rPr lang="en-GB" sz="2000" dirty="0">
                <a:latin typeface="+mn-lt"/>
              </a:rPr>
            </a:br>
            <a:br>
              <a:rPr lang="en-GB" sz="2000" dirty="0">
                <a:latin typeface="+mn-lt"/>
              </a:rPr>
            </a:br>
            <a:br>
              <a:rPr lang="en-GB" dirty="0"/>
            </a:br>
            <a:br>
              <a:rPr lang="en-GB" dirty="0"/>
            </a:br>
            <a:br>
              <a:rPr lang="en-GB" dirty="0"/>
            </a:br>
            <a:br>
              <a:rPr lang="en-GB" dirty="0"/>
            </a:br>
            <a:br>
              <a:rPr lang="en-GB" dirty="0"/>
            </a:br>
            <a:br>
              <a:rPr lang="en-GB" dirty="0"/>
            </a:br>
            <a:br>
              <a:rPr lang="en-GB" dirty="0"/>
            </a:br>
            <a:endParaRPr lang="en-GB" dirty="0"/>
          </a:p>
        </p:txBody>
      </p:sp>
      <p:pic>
        <p:nvPicPr>
          <p:cNvPr id="6" name="Picture Placeholder 5">
            <a:extLst>
              <a:ext uri="{FF2B5EF4-FFF2-40B4-BE49-F238E27FC236}">
                <a16:creationId xmlns:a16="http://schemas.microsoft.com/office/drawing/2014/main" id="{C515EA6D-2D7A-95B4-DCA8-F97E4436C6D4}"/>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BFB0039C-A3A8-CD58-F44E-FE081D58A983}"/>
              </a:ext>
            </a:extLst>
          </p:cNvPr>
          <p:cNvSpPr txBox="1"/>
          <p:nvPr/>
        </p:nvSpPr>
        <p:spPr>
          <a:xfrm>
            <a:off x="585155" y="1339233"/>
            <a:ext cx="4856205" cy="1938992"/>
          </a:xfrm>
          <a:prstGeom prst="rect">
            <a:avLst/>
          </a:prstGeom>
          <a:noFill/>
        </p:spPr>
        <p:txBody>
          <a:bodyPr wrap="square" rtlCol="0">
            <a:spAutoFit/>
          </a:bodyPr>
          <a:lstStyle/>
          <a:p>
            <a:r>
              <a:rPr lang="en-GB" sz="2000" dirty="0"/>
              <a:t>Some archival collections are quite small, others are much larger! You can find archives in universities, schools, businesses, religious buildings, historic houses and at your local library or history centre</a:t>
            </a:r>
          </a:p>
        </p:txBody>
      </p:sp>
      <p:sp>
        <p:nvSpPr>
          <p:cNvPr id="8" name="TextBox 7">
            <a:extLst>
              <a:ext uri="{FF2B5EF4-FFF2-40B4-BE49-F238E27FC236}">
                <a16:creationId xmlns:a16="http://schemas.microsoft.com/office/drawing/2014/main" id="{80ECFC72-3B2B-318E-6C91-80796E1F21C1}"/>
              </a:ext>
            </a:extLst>
          </p:cNvPr>
          <p:cNvSpPr txBox="1"/>
          <p:nvPr/>
        </p:nvSpPr>
        <p:spPr>
          <a:xfrm>
            <a:off x="607189" y="3033743"/>
            <a:ext cx="5589373" cy="2862322"/>
          </a:xfrm>
          <a:prstGeom prst="rect">
            <a:avLst/>
          </a:prstGeom>
          <a:noFill/>
        </p:spPr>
        <p:txBody>
          <a:bodyPr wrap="square" rtlCol="0">
            <a:spAutoFit/>
          </a:bodyPr>
          <a:lstStyle/>
          <a:p>
            <a:br>
              <a:rPr lang="en-GB" sz="2000" dirty="0"/>
            </a:br>
            <a:r>
              <a:rPr lang="en-GB" sz="2000" dirty="0">
                <a:solidFill>
                  <a:schemeClr val="tx1"/>
                </a:solidFill>
                <a:latin typeface="+mn-lt"/>
              </a:rPr>
              <a:t>The National Archives is a government archive and is the biggest archive in the UK. </a:t>
            </a: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This is a picture of one of the </a:t>
            </a:r>
            <a:r>
              <a:rPr lang="en-GB" sz="2000" dirty="0"/>
              <a:t>stacks or archive shelves in</a:t>
            </a:r>
            <a:r>
              <a:rPr lang="en-GB" sz="2000" dirty="0">
                <a:solidFill>
                  <a:schemeClr val="tx1"/>
                </a:solidFill>
                <a:latin typeface="+mn-lt"/>
              </a:rPr>
              <a:t> one of its secure rooms called a  repository.</a:t>
            </a: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Take a few seconds to have a look…</a:t>
            </a:r>
            <a:endParaRPr lang="en-GB" sz="2000" dirty="0"/>
          </a:p>
        </p:txBody>
      </p:sp>
    </p:spTree>
    <p:extLst>
      <p:ext uri="{BB962C8B-B14F-4D97-AF65-F5344CB8AC3E}">
        <p14:creationId xmlns:p14="http://schemas.microsoft.com/office/powerpoint/2010/main" val="28282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a:xfrm>
            <a:off x="532387" y="561573"/>
            <a:ext cx="5036636" cy="4905324"/>
          </a:xfrm>
        </p:spPr>
        <p:txBody>
          <a:bodyPr/>
          <a:lstStyle/>
          <a:p>
            <a:r>
              <a:rPr lang="en-GB" dirty="0"/>
              <a:t>Time for a vote!</a:t>
            </a:r>
            <a:br>
              <a:rPr lang="en-GB" dirty="0"/>
            </a:br>
            <a:br>
              <a:rPr lang="en-GB" dirty="0"/>
            </a:br>
            <a:r>
              <a:rPr lang="en-GB" sz="2000" dirty="0">
                <a:solidFill>
                  <a:schemeClr val="tx1"/>
                </a:solidFill>
                <a:latin typeface="+mn-lt"/>
              </a:rPr>
              <a:t>If this is just </a:t>
            </a:r>
            <a:r>
              <a:rPr lang="en-GB" sz="2000" i="1" dirty="0">
                <a:solidFill>
                  <a:schemeClr val="tx1"/>
                </a:solidFill>
                <a:latin typeface="+mn-lt"/>
              </a:rPr>
              <a:t>one</a:t>
            </a:r>
            <a:r>
              <a:rPr lang="en-GB" sz="2000" dirty="0">
                <a:solidFill>
                  <a:schemeClr val="tx1"/>
                </a:solidFill>
                <a:latin typeface="+mn-lt"/>
              </a:rPr>
              <a:t> stack inside </a:t>
            </a:r>
            <a:r>
              <a:rPr lang="en-GB" sz="2000" i="1" dirty="0">
                <a:solidFill>
                  <a:schemeClr val="tx1"/>
                </a:solidFill>
                <a:latin typeface="+mn-lt"/>
              </a:rPr>
              <a:t>one</a:t>
            </a:r>
            <a:r>
              <a:rPr lang="en-GB" sz="2000" dirty="0">
                <a:solidFill>
                  <a:schemeClr val="tx1"/>
                </a:solidFill>
                <a:latin typeface="+mn-lt"/>
              </a:rPr>
              <a:t> of the repositories, how many documents do you think are held there altogether?</a:t>
            </a:r>
            <a:br>
              <a:rPr lang="en-GB" sz="2000" dirty="0"/>
            </a:br>
            <a:br>
              <a:rPr lang="en-GB" dirty="0">
                <a:solidFill>
                  <a:schemeClr val="tx1"/>
                </a:solidFill>
                <a:latin typeface="+mn-lt"/>
              </a:rPr>
            </a:br>
            <a:r>
              <a:rPr lang="en-GB" sz="2000" dirty="0">
                <a:solidFill>
                  <a:schemeClr val="tx1"/>
                </a:solidFill>
                <a:latin typeface="+mn-lt"/>
              </a:rPr>
              <a:t>A) 12,000</a:t>
            </a:r>
            <a:br>
              <a:rPr lang="en-GB" sz="2000" dirty="0">
                <a:solidFill>
                  <a:schemeClr val="tx1"/>
                </a:solidFill>
                <a:latin typeface="+mn-lt"/>
              </a:rPr>
            </a:b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B) 120,000</a:t>
            </a:r>
            <a:br>
              <a:rPr lang="en-GB" sz="2000" dirty="0">
                <a:solidFill>
                  <a:schemeClr val="tx1"/>
                </a:solidFill>
                <a:latin typeface="+mn-lt"/>
              </a:rPr>
            </a:b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C) 1,200,000</a:t>
            </a:r>
            <a:br>
              <a:rPr lang="en-GB" sz="2000" dirty="0">
                <a:solidFill>
                  <a:schemeClr val="tx1"/>
                </a:solidFill>
                <a:latin typeface="+mn-lt"/>
              </a:rPr>
            </a:b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D) 12,000,000</a:t>
            </a:r>
            <a:br>
              <a:rPr lang="en-GB" dirty="0"/>
            </a:br>
            <a:br>
              <a:rPr lang="en-GB" dirty="0"/>
            </a:br>
            <a:br>
              <a:rPr lang="en-GB" dirty="0"/>
            </a:br>
            <a:br>
              <a:rPr lang="en-GB" dirty="0"/>
            </a:br>
            <a:br>
              <a:rPr lang="en-GB" dirty="0"/>
            </a:br>
            <a:br>
              <a:rPr lang="en-GB" dirty="0"/>
            </a:br>
            <a:br>
              <a:rPr lang="en-GB" dirty="0"/>
            </a:br>
            <a:endParaRPr lang="en-GB" dirty="0"/>
          </a:p>
        </p:txBody>
      </p:sp>
      <p:pic>
        <p:nvPicPr>
          <p:cNvPr id="6" name="Picture Placeholder 5">
            <a:extLst>
              <a:ext uri="{FF2B5EF4-FFF2-40B4-BE49-F238E27FC236}">
                <a16:creationId xmlns:a16="http://schemas.microsoft.com/office/drawing/2014/main" id="{C515EA6D-2D7A-95B4-DCA8-F97E4436C6D4}"/>
              </a:ext>
            </a:extLst>
          </p:cNvPr>
          <p:cNvPicPr>
            <a:picLocks noGrp="1" noChangeAspect="1"/>
          </p:cNvPicPr>
          <p:nvPr>
            <p:ph type="pic" sz="quarter" idx="11"/>
          </p:nvPr>
        </p:nvPicPr>
        <p:blipFill>
          <a:blip r:embed="rId3">
            <a:extLst>
              <a:ext uri="{28A0092B-C50C-407E-A947-70E740481C1C}">
                <a14:useLocalDpi xmlns:a14="http://schemas.microsoft.com/office/drawing/2010/main"/>
              </a:ext>
            </a:extLst>
          </a:blip>
          <a:srcRect/>
          <a:stretch/>
        </p:blipFill>
        <p:spPr/>
      </p:pic>
      <p:sp>
        <p:nvSpPr>
          <p:cNvPr id="4" name="TextBox 3">
            <a:extLst>
              <a:ext uri="{FF2B5EF4-FFF2-40B4-BE49-F238E27FC236}">
                <a16:creationId xmlns:a16="http://schemas.microsoft.com/office/drawing/2014/main" id="{9A464492-B523-175D-F366-C09947E4E161}"/>
              </a:ext>
            </a:extLst>
          </p:cNvPr>
          <p:cNvSpPr txBox="1"/>
          <p:nvPr/>
        </p:nvSpPr>
        <p:spPr>
          <a:xfrm>
            <a:off x="3036887" y="3655755"/>
            <a:ext cx="3059113" cy="923330"/>
          </a:xfrm>
          <a:prstGeom prst="rect">
            <a:avLst/>
          </a:prstGeom>
          <a:noFill/>
        </p:spPr>
        <p:txBody>
          <a:bodyPr wrap="square" rtlCol="0">
            <a:spAutoFit/>
          </a:bodyPr>
          <a:lstStyle/>
          <a:p>
            <a:r>
              <a:rPr lang="en-GB" dirty="0"/>
              <a:t>Correct answer = D</a:t>
            </a:r>
          </a:p>
          <a:p>
            <a:r>
              <a:rPr lang="en-GB" dirty="0"/>
              <a:t>And like many archives, the collection keeps growing!</a:t>
            </a:r>
          </a:p>
        </p:txBody>
      </p:sp>
    </p:spTree>
    <p:extLst>
      <p:ext uri="{BB962C8B-B14F-4D97-AF65-F5344CB8AC3E}">
        <p14:creationId xmlns:p14="http://schemas.microsoft.com/office/powerpoint/2010/main" val="42501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B978-ED26-69BA-E5F9-568C6653782C}"/>
              </a:ext>
            </a:extLst>
          </p:cNvPr>
          <p:cNvSpPr>
            <a:spLocks noGrp="1"/>
          </p:cNvSpPr>
          <p:nvPr>
            <p:ph type="title"/>
          </p:nvPr>
        </p:nvSpPr>
        <p:spPr>
          <a:xfrm>
            <a:off x="613631" y="605276"/>
            <a:ext cx="7519670" cy="1141730"/>
          </a:xfrm>
        </p:spPr>
        <p:txBody>
          <a:bodyPr/>
          <a:lstStyle/>
          <a:p>
            <a:r>
              <a:rPr lang="en-GB" dirty="0"/>
              <a:t>What kind of information is kept in an archive?</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sp>
        <p:nvSpPr>
          <p:cNvPr id="3" name="Title 1">
            <a:extLst>
              <a:ext uri="{FF2B5EF4-FFF2-40B4-BE49-F238E27FC236}">
                <a16:creationId xmlns:a16="http://schemas.microsoft.com/office/drawing/2014/main" id="{8B3D4706-6748-9276-AFAE-883757C86662}"/>
              </a:ext>
            </a:extLst>
          </p:cNvPr>
          <p:cNvSpPr txBox="1">
            <a:spLocks/>
          </p:cNvSpPr>
          <p:nvPr/>
        </p:nvSpPr>
        <p:spPr>
          <a:xfrm>
            <a:off x="701770" y="1916310"/>
            <a:ext cx="9778447" cy="574589"/>
          </a:xfrm>
          <a:prstGeom prst="rect">
            <a:avLst/>
          </a:prstGeom>
        </p:spPr>
        <p:txBody>
          <a:bodyPr anchor="t">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GB" sz="2000" dirty="0">
                <a:solidFill>
                  <a:schemeClr val="tx1"/>
                </a:solidFill>
                <a:latin typeface="+mn-lt"/>
              </a:rPr>
              <a:t>Archival collections are made up of many different types of documents…</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45148589-B1EB-7AA5-E033-94F465B510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175" y="2743195"/>
            <a:ext cx="3829866" cy="2885336"/>
          </a:xfrm>
          <a:prstGeom prst="rect">
            <a:avLst/>
          </a:prstGeom>
        </p:spPr>
      </p:pic>
      <p:pic>
        <p:nvPicPr>
          <p:cNvPr id="7" name="Picture 6">
            <a:extLst>
              <a:ext uri="{FF2B5EF4-FFF2-40B4-BE49-F238E27FC236}">
                <a16:creationId xmlns:a16="http://schemas.microsoft.com/office/drawing/2014/main" id="{BFE00F78-4AFE-1B78-61A5-841438496A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88482" y="2743195"/>
            <a:ext cx="3586481" cy="2572160"/>
          </a:xfrm>
          <a:prstGeom prst="rect">
            <a:avLst/>
          </a:prstGeom>
        </p:spPr>
      </p:pic>
      <p:pic>
        <p:nvPicPr>
          <p:cNvPr id="8" name="Picture 7">
            <a:extLst>
              <a:ext uri="{FF2B5EF4-FFF2-40B4-BE49-F238E27FC236}">
                <a16:creationId xmlns:a16="http://schemas.microsoft.com/office/drawing/2014/main" id="{AF42BA4F-C77B-DF38-C80D-EEF30240A2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9061" y="2627152"/>
            <a:ext cx="4246881" cy="3137741"/>
          </a:xfrm>
          <a:prstGeom prst="rect">
            <a:avLst/>
          </a:prstGeom>
        </p:spPr>
      </p:pic>
    </p:spTree>
    <p:extLst>
      <p:ext uri="{BB962C8B-B14F-4D97-AF65-F5344CB8AC3E}">
        <p14:creationId xmlns:p14="http://schemas.microsoft.com/office/powerpoint/2010/main" val="296383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D219-AB5A-C3DB-DE1B-BCD7A06B225D}"/>
              </a:ext>
            </a:extLst>
          </p:cNvPr>
          <p:cNvSpPr>
            <a:spLocks noGrp="1"/>
          </p:cNvSpPr>
          <p:nvPr>
            <p:ph type="title"/>
          </p:nvPr>
        </p:nvSpPr>
        <p:spPr/>
        <p:txBody>
          <a:bodyPr/>
          <a:lstStyle/>
          <a:p>
            <a:r>
              <a:rPr lang="en-GB" dirty="0"/>
              <a:t>In Pairs - Task</a:t>
            </a:r>
          </a:p>
        </p:txBody>
      </p:sp>
      <p:sp>
        <p:nvSpPr>
          <p:cNvPr id="3" name="Content Placeholder 2">
            <a:extLst>
              <a:ext uri="{FF2B5EF4-FFF2-40B4-BE49-F238E27FC236}">
                <a16:creationId xmlns:a16="http://schemas.microsoft.com/office/drawing/2014/main" id="{798F9FFE-F590-56A5-065C-B187D7FA6B54}"/>
              </a:ext>
            </a:extLst>
          </p:cNvPr>
          <p:cNvSpPr>
            <a:spLocks noGrp="1"/>
          </p:cNvSpPr>
          <p:nvPr>
            <p:ph type="body" sz="quarter" idx="10"/>
          </p:nvPr>
        </p:nvSpPr>
        <p:spPr>
          <a:xfrm>
            <a:off x="605073" y="1949176"/>
            <a:ext cx="5490927" cy="1479824"/>
          </a:xfrm>
          <a:prstGeom prst="rect">
            <a:avLst/>
          </a:prstGeom>
        </p:spPr>
        <p:txBody>
          <a:bodyPr/>
          <a:lstStyle/>
          <a:p>
            <a:r>
              <a:rPr lang="en-GB" dirty="0"/>
              <a:t>You have two minutes!</a:t>
            </a:r>
          </a:p>
          <a:p>
            <a:r>
              <a:rPr lang="en-GB" dirty="0"/>
              <a:t>Make a list of the different types of documents you think an archive might look after.</a:t>
            </a:r>
          </a:p>
          <a:p>
            <a:r>
              <a:rPr lang="en-GB" dirty="0"/>
              <a:t>For example: 1. Letters</a:t>
            </a:r>
          </a:p>
          <a:p>
            <a:pPr marL="0" indent="0">
              <a:buNone/>
            </a:pPr>
            <a:r>
              <a:rPr lang="en-GB" dirty="0"/>
              <a:t>		2.</a:t>
            </a:r>
          </a:p>
          <a:p>
            <a:pPr marL="0" indent="0">
              <a:buNone/>
            </a:pPr>
            <a:r>
              <a:rPr lang="en-GB" dirty="0"/>
              <a:t>		3.</a:t>
            </a:r>
          </a:p>
          <a:p>
            <a:pPr lvl="1"/>
            <a:endParaRPr lang="en-GB" dirty="0"/>
          </a:p>
          <a:p>
            <a:pPr lvl="1"/>
            <a:endParaRPr lang="en-GB" dirty="0"/>
          </a:p>
          <a:p>
            <a:pPr marL="457200" lvl="1" indent="0">
              <a:buNone/>
            </a:pPr>
            <a:endParaRPr lang="en-GB" dirty="0"/>
          </a:p>
          <a:p>
            <a:pPr marL="0" indent="0">
              <a:buNone/>
            </a:pPr>
            <a:endParaRPr lang="en-GB" dirty="0"/>
          </a:p>
        </p:txBody>
      </p:sp>
      <p:pic>
        <p:nvPicPr>
          <p:cNvPr id="6" name="Picture Placeholder 5" descr="Hands writing in notebook">
            <a:extLst>
              <a:ext uri="{FF2B5EF4-FFF2-40B4-BE49-F238E27FC236}">
                <a16:creationId xmlns:a16="http://schemas.microsoft.com/office/drawing/2014/main" id="{DDC4AD54-B2A6-71FC-DD1E-4701B3CF0CC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4" name="TextBox 3">
            <a:extLst>
              <a:ext uri="{FF2B5EF4-FFF2-40B4-BE49-F238E27FC236}">
                <a16:creationId xmlns:a16="http://schemas.microsoft.com/office/drawing/2014/main" id="{3F9C6004-D7ED-CC6F-7EDF-72294CD13B7D}"/>
              </a:ext>
            </a:extLst>
          </p:cNvPr>
          <p:cNvSpPr txBox="1"/>
          <p:nvPr/>
        </p:nvSpPr>
        <p:spPr>
          <a:xfrm>
            <a:off x="534183" y="5081957"/>
            <a:ext cx="5830350" cy="923330"/>
          </a:xfrm>
          <a:prstGeom prst="rect">
            <a:avLst/>
          </a:prstGeom>
          <a:noFill/>
        </p:spPr>
        <p:txBody>
          <a:bodyPr wrap="square" rtlCol="0">
            <a:spAutoFit/>
          </a:bodyPr>
          <a:lstStyle/>
          <a:p>
            <a:r>
              <a:rPr lang="en-GB" dirty="0"/>
              <a:t>How many times can you go round the class with each pair calling out an answer before you run out of ideas?</a:t>
            </a:r>
          </a:p>
          <a:p>
            <a:endParaRPr lang="en-GB" dirty="0"/>
          </a:p>
        </p:txBody>
      </p:sp>
    </p:spTree>
    <p:extLst>
      <p:ext uri="{BB962C8B-B14F-4D97-AF65-F5344CB8AC3E}">
        <p14:creationId xmlns:p14="http://schemas.microsoft.com/office/powerpoint/2010/main" val="27122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Itles">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f2b3c68-318c-4d24-862d-a0f08969fc8f">
      <Terms xmlns="http://schemas.microsoft.com/office/infopath/2007/PartnerControls"/>
    </lcf76f155ced4ddcb4097134ff3c332f>
    <TaxCatchAll xmlns="26264f78-3b27-4dcd-9f60-f6895e22c0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EB5D440645E49A22A4D8C3E188CA3" ma:contentTypeVersion="18" ma:contentTypeDescription="Create a new document." ma:contentTypeScope="" ma:versionID="1cad9b97dcf27a396b73c888039440ca">
  <xsd:schema xmlns:xsd="http://www.w3.org/2001/XMLSchema" xmlns:xs="http://www.w3.org/2001/XMLSchema" xmlns:p="http://schemas.microsoft.com/office/2006/metadata/properties" xmlns:ns2="26264f78-3b27-4dcd-9f60-f6895e22c07b" xmlns:ns3="4f2b3c68-318c-4d24-862d-a0f08969fc8f" targetNamespace="http://schemas.microsoft.com/office/2006/metadata/properties" ma:root="true" ma:fieldsID="723e15bddca2436dddd61ea9f0719d7d" ns2:_="" ns3:_="">
    <xsd:import namespace="26264f78-3b27-4dcd-9f60-f6895e22c07b"/>
    <xsd:import namespace="4f2b3c68-318c-4d24-862d-a0f08969fc8f"/>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64f78-3b27-4dcd-9f60-f6895e22c0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ce410230-63d3-49ab-8857-ce328d825b71}" ma:internalName="TaxCatchAll" ma:showField="CatchAllData" ma:web="26264f78-3b27-4dcd-9f60-f6895e22c0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2b3c68-318c-4d24-862d-a0f08969fc8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b500126-e3b2-4c52-9d5b-4e74c47675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F72186-354B-4781-B924-31291E475B54}">
  <ds:schemaRefs>
    <ds:schemaRef ds:uri="http://schemas.microsoft.com/office/2006/metadata/properties"/>
    <ds:schemaRef ds:uri="http://schemas.microsoft.com/office/infopath/2007/PartnerControls"/>
    <ds:schemaRef ds:uri="4f2b3c68-318c-4d24-862d-a0f08969fc8f"/>
    <ds:schemaRef ds:uri="26264f78-3b27-4dcd-9f60-f6895e22c07b"/>
  </ds:schemaRefs>
</ds:datastoreItem>
</file>

<file path=customXml/itemProps2.xml><?xml version="1.0" encoding="utf-8"?>
<ds:datastoreItem xmlns:ds="http://schemas.openxmlformats.org/officeDocument/2006/customXml" ds:itemID="{2CE5FBE4-207B-4DC8-B8A8-E9A8F09C0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64f78-3b27-4dcd-9f60-f6895e22c07b"/>
    <ds:schemaRef ds:uri="4f2b3c68-318c-4d24-862d-a0f08969f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EA9B88-2ED7-4246-BA9D-180CB31CE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1622</Words>
  <Application>Microsoft Office PowerPoint</Application>
  <PresentationFormat>Widescreen</PresentationFormat>
  <Paragraphs>162</Paragraphs>
  <Slides>23</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Open Sans</vt:lpstr>
      <vt:lpstr>TItles</vt:lpstr>
      <vt:lpstr>Content</vt:lpstr>
      <vt:lpstr>1_Content</vt:lpstr>
      <vt:lpstr>PowerPoint Presentation</vt:lpstr>
      <vt:lpstr>Introduction to the archive sector</vt:lpstr>
      <vt:lpstr>First things first!       </vt:lpstr>
      <vt:lpstr>First things first!       </vt:lpstr>
      <vt:lpstr>Collections</vt:lpstr>
      <vt:lpstr>Quick quiz!               </vt:lpstr>
      <vt:lpstr>Time for a vote!  If this is just one stack inside one of the repositories, how many documents do you think are held there altogether?  A) 12,000   B) 120,000   C) 1,200,000   D) 12,000,000       </vt:lpstr>
      <vt:lpstr>What kind of information is kept in an archive?          </vt:lpstr>
      <vt:lpstr>In Pairs - Task</vt:lpstr>
      <vt:lpstr>Lots of good suggestions!</vt:lpstr>
      <vt:lpstr>What does this mean for me?</vt:lpstr>
      <vt:lpstr>Some of the roles available in the archive sector</vt:lpstr>
      <vt:lpstr>Many different types of archives</vt:lpstr>
      <vt:lpstr>Routes into the archive sector</vt:lpstr>
      <vt:lpstr>Let’s have a closer look at one of these roles! </vt:lpstr>
      <vt:lpstr>Get thinking like an archivist! </vt:lpstr>
      <vt:lpstr>Archivist Challenge!</vt:lpstr>
      <vt:lpstr>Decide</vt:lpstr>
      <vt:lpstr>Reflect</vt:lpstr>
      <vt:lpstr>Explore further -  Extension activity 1</vt:lpstr>
      <vt:lpstr>Explore further -Extension activity 2</vt:lpstr>
      <vt:lpstr>What have we discovered today?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Music Industry</dc:title>
  <dc:creator>Oliver Morris</dc:creator>
  <cp:lastModifiedBy>Bonnie Smith</cp:lastModifiedBy>
  <cp:revision>18</cp:revision>
  <dcterms:created xsi:type="dcterms:W3CDTF">2023-09-21T10:48:43Z</dcterms:created>
  <dcterms:modified xsi:type="dcterms:W3CDTF">2024-05-15T15:29:01Z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0x010100078EB5D440645E49A22A4D8C3E188CA3</vt:lpwstr>
  </property>
  <property fmtid="{D5CDD505-2E9C-101B-9397-08002B2CF9AE}" pid="3" name="MediaServiceImageTags">
    <vt:lpwstr/>
  </property>
</Properties>
</file>