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80" r:id="rId2"/>
    <p:sldMasterId id="2147483700" r:id="rId3"/>
    <p:sldMasterId id="2147483717" r:id="rId4"/>
  </p:sldMasterIdLst>
  <p:notesMasterIdLst>
    <p:notesMasterId r:id="rId25"/>
  </p:notesMasterIdLst>
  <p:sldIdLst>
    <p:sldId id="258" r:id="rId5"/>
    <p:sldId id="259" r:id="rId6"/>
    <p:sldId id="281" r:id="rId7"/>
    <p:sldId id="283" r:id="rId8"/>
    <p:sldId id="274" r:id="rId9"/>
    <p:sldId id="282" r:id="rId10"/>
    <p:sldId id="264" r:id="rId11"/>
    <p:sldId id="285" r:id="rId12"/>
    <p:sldId id="276" r:id="rId13"/>
    <p:sldId id="292" r:id="rId14"/>
    <p:sldId id="265" r:id="rId15"/>
    <p:sldId id="271" r:id="rId16"/>
    <p:sldId id="286" r:id="rId17"/>
    <p:sldId id="289" r:id="rId18"/>
    <p:sldId id="293" r:id="rId19"/>
    <p:sldId id="288" r:id="rId20"/>
    <p:sldId id="290" r:id="rId21"/>
    <p:sldId id="269" r:id="rId22"/>
    <p:sldId id="291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8B9A1C20-FAB3-4EAE-8D71-13AB6302B136}">
          <p14:sldIdLst>
            <p14:sldId id="258"/>
            <p14:sldId id="259"/>
            <p14:sldId id="281"/>
            <p14:sldId id="283"/>
            <p14:sldId id="274"/>
            <p14:sldId id="282"/>
            <p14:sldId id="264"/>
            <p14:sldId id="285"/>
            <p14:sldId id="276"/>
            <p14:sldId id="292"/>
            <p14:sldId id="265"/>
            <p14:sldId id="271"/>
            <p14:sldId id="286"/>
            <p14:sldId id="289"/>
            <p14:sldId id="293"/>
            <p14:sldId id="288"/>
            <p14:sldId id="290"/>
            <p14:sldId id="269"/>
            <p14:sldId id="29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F"/>
    <a:srgbClr val="FFCB0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591" autoAdjust="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84297-BF5D-4FC4-84D1-2DAB14FB103D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CF8D3-4480-4294-A813-D9FB737BEE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69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from: Microsoft 365 royalty free Image Gallery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423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from: Microsoft 365 royalty free Image Gallery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16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64F40-8EA1-DE29-38DD-53D9A7511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A9E3D8-D1BF-9F45-2BB1-5BDC25E27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AD69DC-ACD6-160A-9CBB-4B59BFDB3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from: Microsoft 365 royalty free Image Gallery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322CD-ABA2-B70E-53D9-B4B7CBBAA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344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598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from Quercus Books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674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663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from: Microsoft 365 royalty free Image Gallery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430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from: Microsoft 365 royalty free Image Gallery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03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805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from: Microsoft 365 royalty free Image Gallery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8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932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from: Quercus Books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382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Statistics sources:  </a:t>
            </a:r>
          </a:p>
          <a:p>
            <a:r>
              <a:rPr lang="en-GB" dirty="0"/>
              <a:t>https://thecircularboard.com/book-publishing-statistics/</a:t>
            </a:r>
          </a:p>
          <a:p>
            <a:r>
              <a:rPr lang="en-GB" dirty="0"/>
              <a:t>https://www.publishers.org.uk/publishingin2023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35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from Quercus books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39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8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020B8269-0413-164A-86B8-2BC8CDD9AEA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9320" y="576821"/>
            <a:ext cx="1941839" cy="19580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1)</a:t>
            </a:r>
          </a:p>
        </p:txBody>
      </p:sp>
    </p:spTree>
    <p:extLst>
      <p:ext uri="{BB962C8B-B14F-4D97-AF65-F5344CB8AC3E}">
        <p14:creationId xmlns:p14="http://schemas.microsoft.com/office/powerpoint/2010/main" val="405275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012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89"/>
            <a:ext cx="5080756" cy="159038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672046"/>
            <a:ext cx="5490927" cy="2999549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728A2FD-9E72-D34E-EA45-88D78D5C6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533" y="0"/>
            <a:ext cx="5830351" cy="6219988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4B65B-44CF-6AF4-7B13-9948F9954B90}"/>
              </a:ext>
            </a:extLst>
          </p:cNvPr>
          <p:cNvGrpSpPr/>
          <p:nvPr userDrawn="1"/>
        </p:nvGrpSpPr>
        <p:grpSpPr>
          <a:xfrm rot="10800000">
            <a:off x="6093663" y="-23150"/>
            <a:ext cx="437074" cy="2219325"/>
            <a:chOff x="7141845" y="4638675"/>
            <a:chExt cx="437074" cy="22193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718CE56-A2B3-BD67-4D90-6C553DF0A29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0DB5A3-D580-178E-EFA7-EDA18A501EB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0118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Text/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A2305-674D-4003-6393-4A0C5B2F33DB}"/>
              </a:ext>
            </a:extLst>
          </p:cNvPr>
          <p:cNvSpPr/>
          <p:nvPr userDrawn="1"/>
        </p:nvSpPr>
        <p:spPr>
          <a:xfrm>
            <a:off x="682906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B1F3-FEBB-183C-617A-08DE56B0893C}"/>
              </a:ext>
            </a:extLst>
          </p:cNvPr>
          <p:cNvSpPr/>
          <p:nvPr userDrawn="1"/>
        </p:nvSpPr>
        <p:spPr>
          <a:xfrm>
            <a:off x="4408548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35EC-F6FC-45D1-5607-ECF5DD9F5F1C}"/>
              </a:ext>
            </a:extLst>
          </p:cNvPr>
          <p:cNvSpPr/>
          <p:nvPr userDrawn="1"/>
        </p:nvSpPr>
        <p:spPr>
          <a:xfrm>
            <a:off x="8122615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65F9965-7E7B-D919-9B2D-4EFD2461F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66540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173A4C54-B9B6-413B-31FC-1FDF40009E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44375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BA91F88D-312D-D81F-1AE4-25520AEF5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6046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5CD04B-3BDB-D773-8526-D1EE10F0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600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A204BDD-2985-8B2B-29E1-BD3D9DC8A6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2419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273583-179C-F047-CCFA-17395EE17354}"/>
              </a:ext>
            </a:extLst>
          </p:cNvPr>
          <p:cNvCxnSpPr>
            <a:cxnSpLocks/>
          </p:cNvCxnSpPr>
          <p:nvPr userDrawn="1"/>
        </p:nvCxnSpPr>
        <p:spPr>
          <a:xfrm>
            <a:off x="2203051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F7C1151-F1BC-E95D-6073-D42BEDD82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2384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B4C454F-A084-9485-70E6-04FAA23913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4203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26E21F-4380-F142-BF14-A4C347C86811}"/>
              </a:ext>
            </a:extLst>
          </p:cNvPr>
          <p:cNvCxnSpPr>
            <a:cxnSpLocks/>
          </p:cNvCxnSpPr>
          <p:nvPr userDrawn="1"/>
        </p:nvCxnSpPr>
        <p:spPr>
          <a:xfrm>
            <a:off x="5924835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91867FD-4578-38F5-8D9B-92E4CB8739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8622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3B87EE2-88E8-5FF9-0FC2-E934CC5A42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40441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000EEC-1984-8C6F-627E-BA974CD2142E}"/>
              </a:ext>
            </a:extLst>
          </p:cNvPr>
          <p:cNvCxnSpPr>
            <a:cxnSpLocks/>
          </p:cNvCxnSpPr>
          <p:nvPr userDrawn="1"/>
        </p:nvCxnSpPr>
        <p:spPr>
          <a:xfrm>
            <a:off x="9631073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201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A2305-674D-4003-6393-4A0C5B2F33DB}"/>
              </a:ext>
            </a:extLst>
          </p:cNvPr>
          <p:cNvSpPr/>
          <p:nvPr userDrawn="1"/>
        </p:nvSpPr>
        <p:spPr>
          <a:xfrm>
            <a:off x="682906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B1F3-FEBB-183C-617A-08DE56B0893C}"/>
              </a:ext>
            </a:extLst>
          </p:cNvPr>
          <p:cNvSpPr/>
          <p:nvPr userDrawn="1"/>
        </p:nvSpPr>
        <p:spPr>
          <a:xfrm>
            <a:off x="4408548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35EC-F6FC-45D1-5607-ECF5DD9F5F1C}"/>
              </a:ext>
            </a:extLst>
          </p:cNvPr>
          <p:cNvSpPr/>
          <p:nvPr userDrawn="1"/>
        </p:nvSpPr>
        <p:spPr>
          <a:xfrm>
            <a:off x="8122615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65F9965-7E7B-D919-9B2D-4EFD2461F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3379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5CD04B-3BDB-D773-8526-D1EE10F0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345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F7C1151-F1BC-E95D-6073-D42BEDD82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3129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91867FD-4578-38F5-8D9B-92E4CB8739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9367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D77A8F28-31BF-BAAA-7B33-98164862022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74843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563C30-2EC0-9AE5-5B47-B11B63E97C1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95241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69273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3715" y="3149762"/>
            <a:ext cx="4870315" cy="2645171"/>
          </a:xfrm>
          <a:prstGeom prst="rect">
            <a:avLst/>
          </a:prstGeom>
        </p:spPr>
        <p:txBody>
          <a:bodyPr anchor="t"/>
          <a:lstStyle>
            <a:lvl1pPr marL="0" indent="0" algn="l">
              <a:buSzPct val="90000"/>
              <a:buFont typeface="Arial" panose="020B0604020202020204" pitchFamily="34" charset="0"/>
              <a:buNone/>
              <a:defRPr sz="2200" b="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81750" y="1952572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40880" y="1453293"/>
            <a:ext cx="4459252" cy="4749285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336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494" y="3830786"/>
            <a:ext cx="8043012" cy="1346425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2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36030" y="2457740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4224154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3715" y="3149762"/>
            <a:ext cx="4870315" cy="2645171"/>
          </a:xfrm>
          <a:prstGeom prst="rect">
            <a:avLst/>
          </a:prstGeom>
        </p:spPr>
        <p:txBody>
          <a:bodyPr anchor="t"/>
          <a:lstStyle>
            <a:lvl1pPr marL="0" indent="0" algn="l">
              <a:buSzPct val="90000"/>
              <a:buFont typeface="Arial" panose="020B0604020202020204" pitchFamily="34" charset="0"/>
              <a:buNone/>
              <a:defRPr sz="2200" b="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81750" y="1952572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40880" y="1453293"/>
            <a:ext cx="4459252" cy="4749285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07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5C0341-B842-5CF8-18BA-4522C4D09F54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1188720"/>
            <a:ext cx="4265641" cy="18796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4878" y="711613"/>
            <a:ext cx="5541626" cy="5505117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  <a:gd name="connsiteX0" fmla="*/ 0 w 7225163"/>
              <a:gd name="connsiteY0" fmla="*/ 440488 h 6239569"/>
              <a:gd name="connsiteX1" fmla="*/ 7218957 w 7225163"/>
              <a:gd name="connsiteY1" fmla="*/ 0 h 6239569"/>
              <a:gd name="connsiteX2" fmla="*/ 7225163 w 7225163"/>
              <a:gd name="connsiteY2" fmla="*/ 6238139 h 6239569"/>
              <a:gd name="connsiteX3" fmla="*/ 2629252 w 7225163"/>
              <a:gd name="connsiteY3" fmla="*/ 6239569 h 6239569"/>
              <a:gd name="connsiteX4" fmla="*/ 0 w 7225163"/>
              <a:gd name="connsiteY4" fmla="*/ 440488 h 6239569"/>
              <a:gd name="connsiteX0" fmla="*/ 0 w 7225163"/>
              <a:gd name="connsiteY0" fmla="*/ 440488 h 6252917"/>
              <a:gd name="connsiteX1" fmla="*/ 7218957 w 7225163"/>
              <a:gd name="connsiteY1" fmla="*/ 0 h 6252917"/>
              <a:gd name="connsiteX2" fmla="*/ 7225163 w 7225163"/>
              <a:gd name="connsiteY2" fmla="*/ 6238139 h 6252917"/>
              <a:gd name="connsiteX3" fmla="*/ 1300860 w 7225163"/>
              <a:gd name="connsiteY3" fmla="*/ 6252917 h 6252917"/>
              <a:gd name="connsiteX4" fmla="*/ 0 w 7225163"/>
              <a:gd name="connsiteY4" fmla="*/ 440488 h 6252917"/>
              <a:gd name="connsiteX0" fmla="*/ 0 w 7245526"/>
              <a:gd name="connsiteY0" fmla="*/ 1401553 h 7213982"/>
              <a:gd name="connsiteX1" fmla="*/ 7245526 w 7245526"/>
              <a:gd name="connsiteY1" fmla="*/ 0 h 7213982"/>
              <a:gd name="connsiteX2" fmla="*/ 7225163 w 7245526"/>
              <a:gd name="connsiteY2" fmla="*/ 7199204 h 7213982"/>
              <a:gd name="connsiteX3" fmla="*/ 1300860 w 7245526"/>
              <a:gd name="connsiteY3" fmla="*/ 7213982 h 7213982"/>
              <a:gd name="connsiteX4" fmla="*/ 0 w 7245526"/>
              <a:gd name="connsiteY4" fmla="*/ 1401553 h 7213982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00860 w 7245526"/>
              <a:gd name="connsiteY3" fmla="*/ 7213982 h 7232575"/>
              <a:gd name="connsiteX4" fmla="*/ 0 w 7245526"/>
              <a:gd name="connsiteY4" fmla="*/ 1401553 h 7232575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07502 w 7245526"/>
              <a:gd name="connsiteY3" fmla="*/ 7220656 h 7232575"/>
              <a:gd name="connsiteX4" fmla="*/ 0 w 7245526"/>
              <a:gd name="connsiteY4" fmla="*/ 1401553 h 7232575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20786 w 7245526"/>
              <a:gd name="connsiteY3" fmla="*/ 7230667 h 7232575"/>
              <a:gd name="connsiteX4" fmla="*/ 0 w 7245526"/>
              <a:gd name="connsiteY4" fmla="*/ 1401553 h 723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5526" h="7232575">
                <a:moveTo>
                  <a:pt x="0" y="1401553"/>
                </a:moveTo>
                <a:lnTo>
                  <a:pt x="7245526" y="0"/>
                </a:lnTo>
                <a:cubicBezTo>
                  <a:pt x="7238753" y="2283883"/>
                  <a:pt x="7237884" y="4123697"/>
                  <a:pt x="7238447" y="7232575"/>
                </a:cubicBezTo>
                <a:lnTo>
                  <a:pt x="1320786" y="7230667"/>
                </a:lnTo>
                <a:lnTo>
                  <a:pt x="0" y="1401553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A3C08CE-0805-EC6A-439A-2F4CFE50E2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571" y="3328190"/>
            <a:ext cx="1347469" cy="4614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(x mins)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A0828F-1F2C-3202-2434-BEED7ABD2D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054" y="4497525"/>
            <a:ext cx="2172386" cy="551996"/>
          </a:xfrm>
          <a:prstGeom prst="rect">
            <a:avLst/>
          </a:prstGeom>
          <a:solidFill>
            <a:schemeClr val="accent2"/>
          </a:solidFill>
        </p:spPr>
        <p:txBody>
          <a:bodyPr bIns="0"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Button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EE954-3EC5-898A-CFB7-3BD4BB90E56F}"/>
              </a:ext>
            </a:extLst>
          </p:cNvPr>
          <p:cNvGrpSpPr/>
          <p:nvPr userDrawn="1"/>
        </p:nvGrpSpPr>
        <p:grpSpPr>
          <a:xfrm rot="16200000">
            <a:off x="10886373" y="-444080"/>
            <a:ext cx="437074" cy="2219325"/>
            <a:chOff x="7141845" y="4638675"/>
            <a:chExt cx="437074" cy="22193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B76DAE-39AB-38C9-0BE2-C3EBC2FB8CF9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385CEA-722F-5B7D-B79A-D027EE45771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6359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7C3CE-AE0D-357E-82FB-9681EFBB9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91" y="1629281"/>
            <a:ext cx="3518704" cy="34890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889748-30FE-C5A6-1383-9234A3817EEE}"/>
              </a:ext>
            </a:extLst>
          </p:cNvPr>
          <p:cNvSpPr/>
          <p:nvPr userDrawn="1"/>
        </p:nvSpPr>
        <p:spPr>
          <a:xfrm>
            <a:off x="8544943" y="3301192"/>
            <a:ext cx="1550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0" i="0" dirty="0">
                <a:solidFill>
                  <a:schemeClr val="bg2"/>
                </a:solidFill>
                <a:latin typeface="+mj-lt"/>
                <a:ea typeface="Proxima Nova Black" charset="0"/>
                <a:cs typeface="Proxima Nova Black" charset="0"/>
              </a:rPr>
              <a:t>2023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122BF6-350C-60B2-4C43-BFD60AE90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44943" y="2981774"/>
            <a:ext cx="1550424" cy="4614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2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xx-xx Nov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FB46ED-623D-54C7-34B3-03862EFF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291267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4899585-1989-8562-C76A-4EED89C0FE5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30250" y="4020648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68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7C3CE-AE0D-357E-82FB-9681EFBB9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6" y="551827"/>
            <a:ext cx="1752276" cy="17375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889748-30FE-C5A6-1383-9234A3817EEE}"/>
              </a:ext>
            </a:extLst>
          </p:cNvPr>
          <p:cNvSpPr/>
          <p:nvPr userDrawn="1"/>
        </p:nvSpPr>
        <p:spPr>
          <a:xfrm>
            <a:off x="1182584" y="1360280"/>
            <a:ext cx="870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0" i="0" dirty="0">
                <a:solidFill>
                  <a:schemeClr val="bg2"/>
                </a:solidFill>
                <a:latin typeface="+mj-lt"/>
                <a:ea typeface="Proxima Nova Black" charset="0"/>
                <a:cs typeface="Proxima Nova Black" charset="0"/>
              </a:rPr>
              <a:t>2023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122BF6-350C-60B2-4C43-BFD60AE90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719" y="1198685"/>
            <a:ext cx="940622" cy="2073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xx-xx Nov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FB46ED-623D-54C7-34B3-03862EFF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324375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4899585-1989-8562-C76A-4EED89C0FE5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30250" y="4973132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09362A88-9D94-1706-824D-9CB2D09A4E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76108" y="0"/>
            <a:ext cx="5824145" cy="6878441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  <a:gd name="connsiteX0" fmla="*/ 0 w 5824145"/>
              <a:gd name="connsiteY0" fmla="*/ 0 h 6881181"/>
              <a:gd name="connsiteX1" fmla="*/ 5824145 w 5824145"/>
              <a:gd name="connsiteY1" fmla="*/ 0 h 6881181"/>
              <a:gd name="connsiteX2" fmla="*/ 5811498 w 5824145"/>
              <a:gd name="connsiteY2" fmla="*/ 6881181 h 6881181"/>
              <a:gd name="connsiteX3" fmla="*/ 1234440 w 5824145"/>
              <a:gd name="connsiteY3" fmla="*/ 6239569 h 6881181"/>
              <a:gd name="connsiteX4" fmla="*/ 0 w 5824145"/>
              <a:gd name="connsiteY4" fmla="*/ 0 h 6881181"/>
              <a:gd name="connsiteX0" fmla="*/ 0 w 5824145"/>
              <a:gd name="connsiteY0" fmla="*/ 0 h 6882609"/>
              <a:gd name="connsiteX1" fmla="*/ 5824145 w 5824145"/>
              <a:gd name="connsiteY1" fmla="*/ 0 h 6882609"/>
              <a:gd name="connsiteX2" fmla="*/ 5811498 w 5824145"/>
              <a:gd name="connsiteY2" fmla="*/ 6881181 h 6882609"/>
              <a:gd name="connsiteX3" fmla="*/ 1366416 w 5824145"/>
              <a:gd name="connsiteY3" fmla="*/ 6882609 h 6882609"/>
              <a:gd name="connsiteX4" fmla="*/ 0 w 5824145"/>
              <a:gd name="connsiteY4" fmla="*/ 0 h 6882609"/>
              <a:gd name="connsiteX0" fmla="*/ 0 w 5824145"/>
              <a:gd name="connsiteY0" fmla="*/ 0 h 6900095"/>
              <a:gd name="connsiteX1" fmla="*/ 5824145 w 5824145"/>
              <a:gd name="connsiteY1" fmla="*/ 0 h 6900095"/>
              <a:gd name="connsiteX2" fmla="*/ 5811498 w 5824145"/>
              <a:gd name="connsiteY2" fmla="*/ 6900095 h 6900095"/>
              <a:gd name="connsiteX3" fmla="*/ 1366416 w 5824145"/>
              <a:gd name="connsiteY3" fmla="*/ 6882609 h 6900095"/>
              <a:gd name="connsiteX4" fmla="*/ 0 w 5824145"/>
              <a:gd name="connsiteY4" fmla="*/ 0 h 690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4145" h="6900095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10935" y="3791217"/>
                  <a:pt x="5811498" y="6900095"/>
                </a:cubicBezTo>
                <a:lnTo>
                  <a:pt x="1366416" y="6882609"/>
                </a:lnTo>
                <a:lnTo>
                  <a:pt x="0" y="0"/>
                </a:lnTo>
                <a:close/>
              </a:path>
            </a:pathLst>
          </a:custGeom>
          <a:solidFill>
            <a:srgbClr val="F5F5FF">
              <a:alpha val="58000"/>
            </a:srgb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(add overlay)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BAE1E1-1A2B-7EE1-A765-082D10ADE064}"/>
              </a:ext>
            </a:extLst>
          </p:cNvPr>
          <p:cNvGrpSpPr/>
          <p:nvPr userDrawn="1"/>
        </p:nvGrpSpPr>
        <p:grpSpPr>
          <a:xfrm>
            <a:off x="6956478" y="4661825"/>
            <a:ext cx="437074" cy="2219325"/>
            <a:chOff x="7141845" y="4638675"/>
            <a:chExt cx="437074" cy="22193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9AD65B-E962-9E94-7042-4E1ED4401B8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15BE6E-CBD5-30D5-35B7-88165F179A03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51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399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er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3654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3022601"/>
            <a:ext cx="5899150" cy="14884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CCC2DB44-0D44-30F2-22E8-E2A153C707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45465" y="831950"/>
            <a:ext cx="2584588" cy="26061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2)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F3AE371-683C-BD29-2EC2-6BF88254F107}"/>
              </a:ext>
            </a:extLst>
          </p:cNvPr>
          <p:cNvSpPr/>
          <p:nvPr userDrawn="1"/>
        </p:nvSpPr>
        <p:spPr>
          <a:xfrm>
            <a:off x="11158102" y="411480"/>
            <a:ext cx="383586" cy="3306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548A811-8FCA-993B-D7E2-82BE4F3E478A}"/>
              </a:ext>
            </a:extLst>
          </p:cNvPr>
          <p:cNvSpPr/>
          <p:nvPr userDrawn="1"/>
        </p:nvSpPr>
        <p:spPr>
          <a:xfrm rot="2256487">
            <a:off x="10892776" y="3715191"/>
            <a:ext cx="444075" cy="3828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813E0C-E98D-0CC9-7198-73562190C1A7}"/>
              </a:ext>
            </a:extLst>
          </p:cNvPr>
          <p:cNvSpPr/>
          <p:nvPr userDrawn="1"/>
        </p:nvSpPr>
        <p:spPr>
          <a:xfrm>
            <a:off x="11882486" y="1932346"/>
            <a:ext cx="386499" cy="3864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A3228-5DE8-E199-3C4E-FDC1667C5FDB}"/>
              </a:ext>
            </a:extLst>
          </p:cNvPr>
          <p:cNvSpPr/>
          <p:nvPr userDrawn="1"/>
        </p:nvSpPr>
        <p:spPr>
          <a:xfrm rot="3114077">
            <a:off x="8045852" y="26863"/>
            <a:ext cx="316621" cy="31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0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6" grpId="0" animBg="1"/>
      <p:bldP spid="7" grpId="0" animBg="1"/>
      <p:bldP spid="8" grpId="0" animBg="1"/>
      <p:bldP spid="12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14FCD9-B421-E55E-A27F-852F53456A8E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bg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bg2"/>
                </a:solidFill>
              </a:rPr>
            </a:br>
            <a:r>
              <a:rPr lang="en-GB" sz="2600" b="1" u="none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7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lil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58FC0C-899B-20CB-55F9-B571F7A256F3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tx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tx2"/>
                </a:solidFill>
              </a:rPr>
            </a:br>
            <a:r>
              <a:rPr lang="en-GB" sz="26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66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35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92D3B-CFA4-8E26-65F4-38A0F44BADB9}"/>
              </a:ext>
            </a:extLst>
          </p:cNvPr>
          <p:cNvSpPr/>
          <p:nvPr userDrawn="1"/>
        </p:nvSpPr>
        <p:spPr>
          <a:xfrm rot="579093">
            <a:off x="8785404" y="-116052"/>
            <a:ext cx="1227330" cy="1110528"/>
          </a:xfrm>
          <a:custGeom>
            <a:avLst/>
            <a:gdLst>
              <a:gd name="connsiteX0" fmla="*/ 0 w 1223256"/>
              <a:gd name="connsiteY0" fmla="*/ 0 h 1223256"/>
              <a:gd name="connsiteX1" fmla="*/ 1223256 w 1223256"/>
              <a:gd name="connsiteY1" fmla="*/ 0 h 1223256"/>
              <a:gd name="connsiteX2" fmla="*/ 1223256 w 1223256"/>
              <a:gd name="connsiteY2" fmla="*/ 1223256 h 1223256"/>
              <a:gd name="connsiteX3" fmla="*/ 0 w 1223256"/>
              <a:gd name="connsiteY3" fmla="*/ 1223256 h 1223256"/>
              <a:gd name="connsiteX4" fmla="*/ 0 w 1223256"/>
              <a:gd name="connsiteY4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18950 w 1227330"/>
              <a:gd name="connsiteY2" fmla="*/ 112728 h 1223256"/>
              <a:gd name="connsiteX3" fmla="*/ 1227330 w 1227330"/>
              <a:gd name="connsiteY3" fmla="*/ 1223256 h 1223256"/>
              <a:gd name="connsiteX4" fmla="*/ 4074 w 1227330"/>
              <a:gd name="connsiteY4" fmla="*/ 1223256 h 1223256"/>
              <a:gd name="connsiteX5" fmla="*/ 0 w 1227330"/>
              <a:gd name="connsiteY5" fmla="*/ 326209 h 1223256"/>
              <a:gd name="connsiteX6" fmla="*/ 4074 w 1227330"/>
              <a:gd name="connsiteY6" fmla="*/ 0 h 1223256"/>
              <a:gd name="connsiteX0" fmla="*/ 1227330 w 1318770"/>
              <a:gd name="connsiteY0" fmla="*/ 0 h 1223256"/>
              <a:gd name="connsiteX1" fmla="*/ 1218950 w 1318770"/>
              <a:gd name="connsiteY1" fmla="*/ 112728 h 1223256"/>
              <a:gd name="connsiteX2" fmla="*/ 1227330 w 1318770"/>
              <a:gd name="connsiteY2" fmla="*/ 1223256 h 1223256"/>
              <a:gd name="connsiteX3" fmla="*/ 4074 w 1318770"/>
              <a:gd name="connsiteY3" fmla="*/ 1223256 h 1223256"/>
              <a:gd name="connsiteX4" fmla="*/ 0 w 1318770"/>
              <a:gd name="connsiteY4" fmla="*/ 326209 h 1223256"/>
              <a:gd name="connsiteX5" fmla="*/ 4074 w 1318770"/>
              <a:gd name="connsiteY5" fmla="*/ 0 h 1223256"/>
              <a:gd name="connsiteX6" fmla="*/ 1318770 w 1318770"/>
              <a:gd name="connsiteY6" fmla="*/ 91440 h 1223256"/>
              <a:gd name="connsiteX0" fmla="*/ 1227330 w 1227330"/>
              <a:gd name="connsiteY0" fmla="*/ 0 h 1223256"/>
              <a:gd name="connsiteX1" fmla="*/ 1218950 w 1227330"/>
              <a:gd name="connsiteY1" fmla="*/ 112728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1218950 w 1227330"/>
              <a:gd name="connsiteY0" fmla="*/ 112728 h 1223256"/>
              <a:gd name="connsiteX1" fmla="*/ 1227330 w 1227330"/>
              <a:gd name="connsiteY1" fmla="*/ 1223256 h 1223256"/>
              <a:gd name="connsiteX2" fmla="*/ 4074 w 1227330"/>
              <a:gd name="connsiteY2" fmla="*/ 1223256 h 1223256"/>
              <a:gd name="connsiteX3" fmla="*/ 0 w 1227330"/>
              <a:gd name="connsiteY3" fmla="*/ 326209 h 1223256"/>
              <a:gd name="connsiteX4" fmla="*/ 4074 w 1227330"/>
              <a:gd name="connsiteY4" fmla="*/ 0 h 1223256"/>
              <a:gd name="connsiteX0" fmla="*/ 1218950 w 1227330"/>
              <a:gd name="connsiteY0" fmla="*/ 0 h 1110528"/>
              <a:gd name="connsiteX1" fmla="*/ 1227330 w 1227330"/>
              <a:gd name="connsiteY1" fmla="*/ 1110528 h 1110528"/>
              <a:gd name="connsiteX2" fmla="*/ 4074 w 1227330"/>
              <a:gd name="connsiteY2" fmla="*/ 1110528 h 1110528"/>
              <a:gd name="connsiteX3" fmla="*/ 0 w 1227330"/>
              <a:gd name="connsiteY3" fmla="*/ 213481 h 11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330" h="1110528">
                <a:moveTo>
                  <a:pt x="1218950" y="0"/>
                </a:moveTo>
                <a:cubicBezTo>
                  <a:pt x="1221743" y="370176"/>
                  <a:pt x="1224537" y="740352"/>
                  <a:pt x="1227330" y="1110528"/>
                </a:cubicBezTo>
                <a:lnTo>
                  <a:pt x="4074" y="1110528"/>
                </a:lnTo>
                <a:lnTo>
                  <a:pt x="0" y="213481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954B5-AB0D-5189-70B2-B8D28B97C4AF}"/>
              </a:ext>
            </a:extLst>
          </p:cNvPr>
          <p:cNvSpPr/>
          <p:nvPr userDrawn="1"/>
        </p:nvSpPr>
        <p:spPr>
          <a:xfrm rot="20594745">
            <a:off x="10799038" y="1682873"/>
            <a:ext cx="1676251" cy="1726607"/>
          </a:xfrm>
          <a:custGeom>
            <a:avLst/>
            <a:gdLst>
              <a:gd name="connsiteX0" fmla="*/ 0 w 1718718"/>
              <a:gd name="connsiteY0" fmla="*/ 0 h 1718718"/>
              <a:gd name="connsiteX1" fmla="*/ 1718718 w 1718718"/>
              <a:gd name="connsiteY1" fmla="*/ 0 h 1718718"/>
              <a:gd name="connsiteX2" fmla="*/ 1718718 w 1718718"/>
              <a:gd name="connsiteY2" fmla="*/ 1718718 h 1718718"/>
              <a:gd name="connsiteX3" fmla="*/ 0 w 1718718"/>
              <a:gd name="connsiteY3" fmla="*/ 1718718 h 1718718"/>
              <a:gd name="connsiteX4" fmla="*/ 0 w 1718718"/>
              <a:gd name="connsiteY4" fmla="*/ 0 h 1718718"/>
              <a:gd name="connsiteX0" fmla="*/ 0 w 1718718"/>
              <a:gd name="connsiteY0" fmla="*/ 276 h 1718994"/>
              <a:gd name="connsiteX1" fmla="*/ 1676251 w 1718718"/>
              <a:gd name="connsiteY1" fmla="*/ 0 h 1718994"/>
              <a:gd name="connsiteX2" fmla="*/ 1718718 w 1718718"/>
              <a:gd name="connsiteY2" fmla="*/ 276 h 1718994"/>
              <a:gd name="connsiteX3" fmla="*/ 1718718 w 1718718"/>
              <a:gd name="connsiteY3" fmla="*/ 1718994 h 1718994"/>
              <a:gd name="connsiteX4" fmla="*/ 0 w 1718718"/>
              <a:gd name="connsiteY4" fmla="*/ 1718994 h 1718994"/>
              <a:gd name="connsiteX5" fmla="*/ 0 w 1718718"/>
              <a:gd name="connsiteY5" fmla="*/ 276 h 1718994"/>
              <a:gd name="connsiteX0" fmla="*/ 1718718 w 1810158"/>
              <a:gd name="connsiteY0" fmla="*/ 276 h 1718994"/>
              <a:gd name="connsiteX1" fmla="*/ 1718718 w 1810158"/>
              <a:gd name="connsiteY1" fmla="*/ 1718994 h 1718994"/>
              <a:gd name="connsiteX2" fmla="*/ 0 w 1810158"/>
              <a:gd name="connsiteY2" fmla="*/ 1718994 h 1718994"/>
              <a:gd name="connsiteX3" fmla="*/ 0 w 1810158"/>
              <a:gd name="connsiteY3" fmla="*/ 276 h 1718994"/>
              <a:gd name="connsiteX4" fmla="*/ 1676251 w 1810158"/>
              <a:gd name="connsiteY4" fmla="*/ 0 h 1718994"/>
              <a:gd name="connsiteX5" fmla="*/ 1810158 w 1810158"/>
              <a:gd name="connsiteY5" fmla="*/ 91716 h 1718994"/>
              <a:gd name="connsiteX0" fmla="*/ 1718718 w 1718718"/>
              <a:gd name="connsiteY0" fmla="*/ 276 h 1718994"/>
              <a:gd name="connsiteX1" fmla="*/ 1718718 w 1718718"/>
              <a:gd name="connsiteY1" fmla="*/ 1718994 h 1718994"/>
              <a:gd name="connsiteX2" fmla="*/ 0 w 1718718"/>
              <a:gd name="connsiteY2" fmla="*/ 1718994 h 1718994"/>
              <a:gd name="connsiteX3" fmla="*/ 0 w 1718718"/>
              <a:gd name="connsiteY3" fmla="*/ 276 h 1718994"/>
              <a:gd name="connsiteX4" fmla="*/ 1676251 w 1718718"/>
              <a:gd name="connsiteY4" fmla="*/ 0 h 1718994"/>
              <a:gd name="connsiteX0" fmla="*/ 1718718 w 1718718"/>
              <a:gd name="connsiteY0" fmla="*/ 276 h 1726607"/>
              <a:gd name="connsiteX1" fmla="*/ 1718718 w 1718718"/>
              <a:gd name="connsiteY1" fmla="*/ 1718994 h 1726607"/>
              <a:gd name="connsiteX2" fmla="*/ 1159322 w 1718718"/>
              <a:gd name="connsiteY2" fmla="*/ 1726607 h 1726607"/>
              <a:gd name="connsiteX3" fmla="*/ 0 w 1718718"/>
              <a:gd name="connsiteY3" fmla="*/ 1718994 h 1726607"/>
              <a:gd name="connsiteX4" fmla="*/ 0 w 1718718"/>
              <a:gd name="connsiteY4" fmla="*/ 276 h 1726607"/>
              <a:gd name="connsiteX5" fmla="*/ 1676251 w 1718718"/>
              <a:gd name="connsiteY5" fmla="*/ 0 h 1726607"/>
              <a:gd name="connsiteX0" fmla="*/ 1718718 w 1718718"/>
              <a:gd name="connsiteY0" fmla="*/ 276 h 1726607"/>
              <a:gd name="connsiteX1" fmla="*/ 1159322 w 1718718"/>
              <a:gd name="connsiteY1" fmla="*/ 1726607 h 1726607"/>
              <a:gd name="connsiteX2" fmla="*/ 0 w 1718718"/>
              <a:gd name="connsiteY2" fmla="*/ 1718994 h 1726607"/>
              <a:gd name="connsiteX3" fmla="*/ 0 w 1718718"/>
              <a:gd name="connsiteY3" fmla="*/ 276 h 1726607"/>
              <a:gd name="connsiteX4" fmla="*/ 1676251 w 1718718"/>
              <a:gd name="connsiteY4" fmla="*/ 0 h 1726607"/>
              <a:gd name="connsiteX0" fmla="*/ 1159322 w 1676251"/>
              <a:gd name="connsiteY0" fmla="*/ 1726607 h 1726607"/>
              <a:gd name="connsiteX1" fmla="*/ 0 w 1676251"/>
              <a:gd name="connsiteY1" fmla="*/ 1718994 h 1726607"/>
              <a:gd name="connsiteX2" fmla="*/ 0 w 1676251"/>
              <a:gd name="connsiteY2" fmla="*/ 276 h 1726607"/>
              <a:gd name="connsiteX3" fmla="*/ 1676251 w 1676251"/>
              <a:gd name="connsiteY3" fmla="*/ 0 h 172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251" h="1726607">
                <a:moveTo>
                  <a:pt x="1159322" y="1726607"/>
                </a:moveTo>
                <a:lnTo>
                  <a:pt x="0" y="1718994"/>
                </a:lnTo>
                <a:lnTo>
                  <a:pt x="0" y="276"/>
                </a:lnTo>
                <a:lnTo>
                  <a:pt x="1676251" y="0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9E41D1C-892D-78CA-A084-A9157E8C3EFC}"/>
              </a:ext>
            </a:extLst>
          </p:cNvPr>
          <p:cNvSpPr/>
          <p:nvPr userDrawn="1"/>
        </p:nvSpPr>
        <p:spPr>
          <a:xfrm rot="9900000">
            <a:off x="11148629" y="649057"/>
            <a:ext cx="377139" cy="325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AD4487-45B5-6C53-AC3C-0A9EF69A4C59}"/>
              </a:ext>
            </a:extLst>
          </p:cNvPr>
          <p:cNvSpPr/>
          <p:nvPr userDrawn="1"/>
        </p:nvSpPr>
        <p:spPr>
          <a:xfrm>
            <a:off x="9621520" y="1656080"/>
            <a:ext cx="345440" cy="345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B7D33FF-2FC7-2C87-E5DB-6B9138706CEC}"/>
              </a:ext>
            </a:extLst>
          </p:cNvPr>
          <p:cNvSpPr/>
          <p:nvPr userDrawn="1"/>
        </p:nvSpPr>
        <p:spPr>
          <a:xfrm rot="9256416">
            <a:off x="11797733" y="4011500"/>
            <a:ext cx="346595" cy="29878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91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07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711" r:id="rId2"/>
    <p:sldLayoutId id="2147483714" r:id="rId3"/>
    <p:sldLayoutId id="2147483715" r:id="rId4"/>
    <p:sldLayoutId id="2147483716" r:id="rId5"/>
    <p:sldLayoutId id="2147483712" r:id="rId6"/>
    <p:sldLayoutId id="214748371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3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1" r:id="rId2"/>
    <p:sldLayoutId id="2147483695" r:id="rId3"/>
    <p:sldLayoutId id="2147483698" r:id="rId4"/>
    <p:sldLayoutId id="2147483699" r:id="rId5"/>
    <p:sldLayoutId id="2147483708" r:id="rId6"/>
    <p:sldLayoutId id="2147483709" r:id="rId7"/>
    <p:sldLayoutId id="214748372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69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22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1A8CE02-4E80-73E2-FB6A-629929A5D0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r="2505"/>
          <a:stretch/>
        </p:blipFill>
        <p:spPr>
          <a:xfrm>
            <a:off x="820119" y="5232400"/>
            <a:ext cx="2744883" cy="913380"/>
          </a:xfrm>
        </p:spPr>
      </p:pic>
    </p:spTree>
    <p:extLst>
      <p:ext uri="{BB962C8B-B14F-4D97-AF65-F5344CB8AC3E}">
        <p14:creationId xmlns:p14="http://schemas.microsoft.com/office/powerpoint/2010/main" val="823674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56909-7AA6-C498-884F-04E7484B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FFD7D-AA6A-F5DC-66F0-50785490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90"/>
            <a:ext cx="3092886" cy="674370"/>
          </a:xfrm>
        </p:spPr>
        <p:txBody>
          <a:bodyPr/>
          <a:lstStyle/>
          <a:p>
            <a:r>
              <a:rPr lang="en-GB" dirty="0"/>
              <a:t>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EA9BA-50C8-D895-F115-D35BB91FD260}"/>
              </a:ext>
            </a:extLst>
          </p:cNvPr>
          <p:cNvSpPr txBox="1">
            <a:spLocks/>
          </p:cNvSpPr>
          <p:nvPr/>
        </p:nvSpPr>
        <p:spPr>
          <a:xfrm>
            <a:off x="590840" y="1838528"/>
            <a:ext cx="8814417" cy="3616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What skills did you add to the table?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did you score?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Share your best career book title.</a:t>
            </a:r>
            <a:endParaRPr lang="en-GB" dirty="0"/>
          </a:p>
        </p:txBody>
      </p:sp>
      <p:pic>
        <p:nvPicPr>
          <p:cNvPr id="6" name="Graphic 5" descr="Megaphone with solid fill">
            <a:extLst>
              <a:ext uri="{FF2B5EF4-FFF2-40B4-BE49-F238E27FC236}">
                <a16:creationId xmlns:a16="http://schemas.microsoft.com/office/drawing/2014/main" id="{DDADF999-2D54-8BA9-6321-B7CAC9F8D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1749" y="-130119"/>
            <a:ext cx="3378926" cy="33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3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455CE-5162-D91C-18F4-AF61D75F7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22" y="288746"/>
            <a:ext cx="5866790" cy="704972"/>
          </a:xfrm>
        </p:spPr>
        <p:txBody>
          <a:bodyPr/>
          <a:lstStyle/>
          <a:p>
            <a:r>
              <a:rPr lang="en-GB" dirty="0"/>
              <a:t>Opportunities for all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4C1634B-795D-EED3-B6A4-50364175C971}"/>
              </a:ext>
            </a:extLst>
          </p:cNvPr>
          <p:cNvSpPr/>
          <p:nvPr/>
        </p:nvSpPr>
        <p:spPr>
          <a:xfrm>
            <a:off x="2673062" y="2035698"/>
            <a:ext cx="2065861" cy="20658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200" dirty="0"/>
              <a:t>user experience designer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8E1A67-B455-2C6E-530B-7ADA510450C8}"/>
              </a:ext>
            </a:extLst>
          </p:cNvPr>
          <p:cNvSpPr/>
          <p:nvPr/>
        </p:nvSpPr>
        <p:spPr>
          <a:xfrm>
            <a:off x="833459" y="3571797"/>
            <a:ext cx="1707323" cy="17073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200" dirty="0">
                <a:solidFill>
                  <a:schemeClr val="tx2"/>
                </a:solidFill>
              </a:rPr>
              <a:t>rights director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12485B-D121-525B-EE0E-0AFEDFDF7138}"/>
              </a:ext>
            </a:extLst>
          </p:cNvPr>
          <p:cNvSpPr/>
          <p:nvPr/>
        </p:nvSpPr>
        <p:spPr>
          <a:xfrm>
            <a:off x="5054302" y="3068629"/>
            <a:ext cx="2272447" cy="227244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2200" dirty="0"/>
              <a:t>publishing accounts payable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8A8AC0-A5DA-AEB7-111B-64E82CE1769E}"/>
              </a:ext>
            </a:extLst>
          </p:cNvPr>
          <p:cNvSpPr/>
          <p:nvPr/>
        </p:nvSpPr>
        <p:spPr>
          <a:xfrm>
            <a:off x="7581273" y="1939463"/>
            <a:ext cx="1878055" cy="18780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200" dirty="0">
                <a:solidFill>
                  <a:schemeClr val="tx2"/>
                </a:solidFill>
              </a:rPr>
              <a:t>contracts executive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D95CB8-012D-1DFA-2DD7-3775395B3816}"/>
              </a:ext>
            </a:extLst>
          </p:cNvPr>
          <p:cNvSpPr/>
          <p:nvPr/>
        </p:nvSpPr>
        <p:spPr>
          <a:xfrm>
            <a:off x="9524890" y="3275215"/>
            <a:ext cx="2065861" cy="206586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200" dirty="0"/>
              <a:t>sales account manager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61A2E-D7CD-8CF4-195A-C9A2376046AD}"/>
              </a:ext>
            </a:extLst>
          </p:cNvPr>
          <p:cNvSpPr txBox="1">
            <a:spLocks/>
          </p:cNvSpPr>
          <p:nvPr/>
        </p:nvSpPr>
        <p:spPr>
          <a:xfrm>
            <a:off x="634382" y="1021846"/>
            <a:ext cx="10202684" cy="8307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You don’t have to be creative or love reading to work in publishing.</a:t>
            </a:r>
          </a:p>
          <a:p>
            <a:pPr marL="0" indent="0">
              <a:buNone/>
            </a:pPr>
            <a:r>
              <a:rPr lang="en-US" sz="2200" dirty="0"/>
              <a:t>These jobs need different interests and skills.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F739C8-4A73-7A3D-21EB-488FD3C3F530}"/>
              </a:ext>
            </a:extLst>
          </p:cNvPr>
          <p:cNvSpPr txBox="1">
            <a:spLocks/>
          </p:cNvSpPr>
          <p:nvPr/>
        </p:nvSpPr>
        <p:spPr>
          <a:xfrm>
            <a:off x="833458" y="5726113"/>
            <a:ext cx="7694093" cy="4848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Use the job titles to complete Activity 3 on your worksheets.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0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03DD-75DF-540D-E154-C71C21018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83" y="449036"/>
            <a:ext cx="5278737" cy="644533"/>
          </a:xfrm>
        </p:spPr>
        <p:txBody>
          <a:bodyPr/>
          <a:lstStyle/>
          <a:p>
            <a:r>
              <a:rPr lang="en-GB" dirty="0"/>
              <a:t>Facts and figures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871CB-A474-2879-2711-8B08B537C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052" y="1106779"/>
            <a:ext cx="9762942" cy="405341"/>
          </a:xfrm>
        </p:spPr>
        <p:txBody>
          <a:bodyPr/>
          <a:lstStyle/>
          <a:p>
            <a:pPr marL="0" indent="0">
              <a:buNone/>
            </a:pPr>
            <a:r>
              <a:rPr lang="en-GB" sz="2200" dirty="0"/>
              <a:t>The UK </a:t>
            </a:r>
            <a:r>
              <a:rPr lang="en-US" sz="2200" dirty="0"/>
              <a:t>has one of the most successful publishing industries in the world.</a:t>
            </a:r>
            <a:endParaRPr lang="en-GB" sz="22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D45AD4E-2817-F1BC-C8FE-02D090562934}"/>
              </a:ext>
            </a:extLst>
          </p:cNvPr>
          <p:cNvSpPr txBox="1">
            <a:spLocks/>
          </p:cNvSpPr>
          <p:nvPr/>
        </p:nvSpPr>
        <p:spPr>
          <a:xfrm>
            <a:off x="2033104" y="3161513"/>
            <a:ext cx="7881458" cy="64453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200" dirty="0"/>
              <a:t>More than 70,000 people are directly or indirectly employed in publishing jobs in the UK.</a:t>
            </a:r>
            <a:endParaRPr lang="en-GB" sz="22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C8ECE6-12D7-8DB2-93D6-7616408C3C01}"/>
              </a:ext>
            </a:extLst>
          </p:cNvPr>
          <p:cNvSpPr txBox="1">
            <a:spLocks/>
          </p:cNvSpPr>
          <p:nvPr/>
        </p:nvSpPr>
        <p:spPr>
          <a:xfrm>
            <a:off x="2033104" y="4301749"/>
            <a:ext cx="7645152" cy="64453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200" dirty="0"/>
              <a:t>The UK publishes between 180,000 and 200,000 new book titles every year.</a:t>
            </a:r>
            <a:endParaRPr lang="en-GB" sz="2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839117-A920-12B5-EA18-E1D080A77972}"/>
              </a:ext>
            </a:extLst>
          </p:cNvPr>
          <p:cNvSpPr/>
          <p:nvPr/>
        </p:nvSpPr>
        <p:spPr>
          <a:xfrm>
            <a:off x="700252" y="4054989"/>
            <a:ext cx="968624" cy="9686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D24D5B-0950-1487-12C5-61A916A95A8F}"/>
              </a:ext>
            </a:extLst>
          </p:cNvPr>
          <p:cNvSpPr/>
          <p:nvPr/>
        </p:nvSpPr>
        <p:spPr>
          <a:xfrm>
            <a:off x="696052" y="5207607"/>
            <a:ext cx="968624" cy="9686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B1910F-6E66-8FBF-4328-B40922B71C2E}"/>
              </a:ext>
            </a:extLst>
          </p:cNvPr>
          <p:cNvSpPr/>
          <p:nvPr/>
        </p:nvSpPr>
        <p:spPr>
          <a:xfrm>
            <a:off x="696052" y="2909756"/>
            <a:ext cx="968624" cy="9686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4C8C19-AB43-661E-8453-4F22404EB8EE}"/>
              </a:ext>
            </a:extLst>
          </p:cNvPr>
          <p:cNvSpPr/>
          <p:nvPr/>
        </p:nvSpPr>
        <p:spPr>
          <a:xfrm>
            <a:off x="753010" y="1764523"/>
            <a:ext cx="968624" cy="9686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E8D11D-8431-07F0-014B-23B789C30E49}"/>
              </a:ext>
            </a:extLst>
          </p:cNvPr>
          <p:cNvSpPr txBox="1">
            <a:spLocks/>
          </p:cNvSpPr>
          <p:nvPr/>
        </p:nvSpPr>
        <p:spPr>
          <a:xfrm>
            <a:off x="1981524" y="2014550"/>
            <a:ext cx="8043012" cy="64453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200" dirty="0"/>
              <a:t>Over 202 million books were sold in the UK in 2020.</a:t>
            </a:r>
            <a:endParaRPr lang="en-GB" sz="220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EAAE135-F014-EE65-EAB4-0A309CD70E72}"/>
              </a:ext>
            </a:extLst>
          </p:cNvPr>
          <p:cNvSpPr txBox="1">
            <a:spLocks/>
          </p:cNvSpPr>
          <p:nvPr/>
        </p:nvSpPr>
        <p:spPr>
          <a:xfrm>
            <a:off x="2033104" y="5531698"/>
            <a:ext cx="8043012" cy="64453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200" dirty="0"/>
              <a:t>The total revenue for British publishing in 2023 was £7.1 billion.</a:t>
            </a:r>
            <a:endParaRPr lang="en-GB" sz="2200" dirty="0"/>
          </a:p>
        </p:txBody>
      </p:sp>
      <p:pic>
        <p:nvPicPr>
          <p:cNvPr id="19" name="Graphic 18" descr="Group success with solid fill">
            <a:extLst>
              <a:ext uri="{FF2B5EF4-FFF2-40B4-BE49-F238E27FC236}">
                <a16:creationId xmlns:a16="http://schemas.microsoft.com/office/drawing/2014/main" id="{3DCAEC82-92AB-7C7A-1E48-F2A1BF712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164" y="2971800"/>
            <a:ext cx="914400" cy="914400"/>
          </a:xfrm>
          <a:prstGeom prst="rect">
            <a:avLst/>
          </a:prstGeom>
        </p:spPr>
      </p:pic>
      <p:pic>
        <p:nvPicPr>
          <p:cNvPr id="23" name="Graphic 22" descr="Pound with solid fill">
            <a:extLst>
              <a:ext uri="{FF2B5EF4-FFF2-40B4-BE49-F238E27FC236}">
                <a16:creationId xmlns:a16="http://schemas.microsoft.com/office/drawing/2014/main" id="{E48D3A18-4982-D4D2-ACC5-94C8D6BAC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164" y="5192402"/>
            <a:ext cx="914400" cy="914400"/>
          </a:xfrm>
          <a:prstGeom prst="rect">
            <a:avLst/>
          </a:prstGeom>
        </p:spPr>
      </p:pic>
      <p:pic>
        <p:nvPicPr>
          <p:cNvPr id="24" name="Graphic 23" descr="Storytelling with solid fill">
            <a:extLst>
              <a:ext uri="{FF2B5EF4-FFF2-40B4-BE49-F238E27FC236}">
                <a16:creationId xmlns:a16="http://schemas.microsoft.com/office/drawing/2014/main" id="{84117F38-C4DD-BF61-F16E-56FAC1920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7255" y="1858768"/>
            <a:ext cx="780133" cy="780133"/>
          </a:xfrm>
          <a:prstGeom prst="rect">
            <a:avLst/>
          </a:prstGeom>
        </p:spPr>
      </p:pic>
      <p:pic>
        <p:nvPicPr>
          <p:cNvPr id="25" name="Graphic 24" descr="Storytelling with solid fill">
            <a:extLst>
              <a:ext uri="{FF2B5EF4-FFF2-40B4-BE49-F238E27FC236}">
                <a16:creationId xmlns:a16="http://schemas.microsoft.com/office/drawing/2014/main" id="{6457FF23-CE3F-0421-4824-73BCEB38E8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0297" y="4152927"/>
            <a:ext cx="780133" cy="78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48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477EA-569F-C19C-4092-5D44D1E9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90"/>
            <a:ext cx="5080756" cy="1092382"/>
          </a:xfrm>
        </p:spPr>
        <p:txBody>
          <a:bodyPr/>
          <a:lstStyle/>
          <a:p>
            <a:r>
              <a:rPr lang="en-GB" dirty="0"/>
              <a:t>Spotlight on:</a:t>
            </a:r>
            <a:br>
              <a:rPr lang="en-GB" dirty="0"/>
            </a:br>
            <a:r>
              <a:rPr lang="en-GB" sz="3200" dirty="0"/>
              <a:t>marketing assistant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B8CE2-2929-22C6-233D-03C165920E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073" y="2246812"/>
            <a:ext cx="5490927" cy="3668624"/>
          </a:xfrm>
        </p:spPr>
        <p:txBody>
          <a:bodyPr/>
          <a:lstStyle/>
          <a:p>
            <a:r>
              <a:rPr lang="en-US" sz="2400" dirty="0"/>
              <a:t>What is Yasmin’s main role as a marketing assistant?</a:t>
            </a:r>
          </a:p>
          <a:p>
            <a:endParaRPr lang="en-US" sz="2400" dirty="0"/>
          </a:p>
          <a:p>
            <a:r>
              <a:rPr lang="en-US" sz="2400" dirty="0"/>
              <a:t>How does she make sure readers know about books that would be perfect for them?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What other ways do you think there are of doing this?</a:t>
            </a:r>
            <a:endParaRPr lang="en-GB" sz="2400" dirty="0"/>
          </a:p>
        </p:txBody>
      </p:sp>
      <p:pic>
        <p:nvPicPr>
          <p:cNvPr id="6" name="Picture Placeholder 5" descr="A person in a green scarf&#10;&#10;Description automatically generated">
            <a:extLst>
              <a:ext uri="{FF2B5EF4-FFF2-40B4-BE49-F238E27FC236}">
                <a16:creationId xmlns:a16="http://schemas.microsoft.com/office/drawing/2014/main" id="{7B445ED5-E8AF-093D-80B9-CE276788A7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r="14123" b="9303"/>
          <a:stretch/>
        </p:blipFill>
        <p:spPr>
          <a:xfrm>
            <a:off x="6364533" y="0"/>
            <a:ext cx="5830351" cy="6219988"/>
          </a:xfrm>
        </p:spPr>
      </p:pic>
    </p:spTree>
    <p:extLst>
      <p:ext uri="{BB962C8B-B14F-4D97-AF65-F5344CB8AC3E}">
        <p14:creationId xmlns:p14="http://schemas.microsoft.com/office/powerpoint/2010/main" val="2908767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F8FDD-5597-6D1C-34BC-45DBE0FDC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Marketing 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BB292-50C1-C5CA-CBBC-C2F054BC8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354" y="1731657"/>
            <a:ext cx="6191795" cy="4192556"/>
          </a:xfrm>
        </p:spPr>
        <p:txBody>
          <a:bodyPr/>
          <a:lstStyle/>
          <a:p>
            <a:r>
              <a:rPr lang="en-US" dirty="0"/>
              <a:t>You are marketing assistants at a publishing company.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You have been tasked to market a new fiction book by a new author. You need to present your ideas to the marketing manager. </a:t>
            </a:r>
          </a:p>
          <a:p>
            <a:endParaRPr lang="en-US" dirty="0"/>
          </a:p>
          <a:p>
            <a:r>
              <a:rPr lang="en-US" dirty="0"/>
              <a:t>The book’s title is: </a:t>
            </a:r>
            <a:r>
              <a:rPr lang="en-US" b="1" i="1" dirty="0"/>
              <a:t>The Cracked Mirror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Use the Publishing Marketing Challenge worksheet to help you plan your presentation.</a:t>
            </a:r>
          </a:p>
          <a:p>
            <a:endParaRPr lang="en-GB" dirty="0"/>
          </a:p>
        </p:txBody>
      </p:sp>
      <p:pic>
        <p:nvPicPr>
          <p:cNvPr id="11" name="Picture Placeholder 10" descr="People at work">
            <a:extLst>
              <a:ext uri="{FF2B5EF4-FFF2-40B4-BE49-F238E27FC236}">
                <a16:creationId xmlns:a16="http://schemas.microsoft.com/office/drawing/2014/main" id="{916F1FE1-832C-39E3-DD91-68CBE1C728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5" r="187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2223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55FB5-70F4-E3FA-0ECE-079E05761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39204-40D6-4399-2BD2-9B90C4AD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Pitch your 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1B82D-D2F3-82EB-8290-7CF268447E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354" y="1731657"/>
            <a:ext cx="6191795" cy="4192556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2400" dirty="0"/>
              <a:t>Present your ideas to the rest of the class, as if they are your marketing manager.</a:t>
            </a:r>
          </a:p>
          <a:p>
            <a:endParaRPr lang="en-GB" sz="2400" dirty="0"/>
          </a:p>
          <a:p>
            <a:r>
              <a:rPr lang="en-GB" sz="2400" dirty="0"/>
              <a:t>Remember to speak clearly and confidently!</a:t>
            </a:r>
          </a:p>
        </p:txBody>
      </p:sp>
      <p:pic>
        <p:nvPicPr>
          <p:cNvPr id="7" name="Picture Placeholder 6" descr="Person giving presentation">
            <a:extLst>
              <a:ext uri="{FF2B5EF4-FFF2-40B4-BE49-F238E27FC236}">
                <a16:creationId xmlns:a16="http://schemas.microsoft.com/office/drawing/2014/main" id="{55AF144C-AB42-0959-CCB9-4E3369443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9" t="546" r="38482" b="546"/>
          <a:stretch/>
        </p:blipFill>
        <p:spPr>
          <a:xfrm>
            <a:off x="7040880" y="1453293"/>
            <a:ext cx="4459252" cy="4749285"/>
          </a:xfrm>
        </p:spPr>
      </p:pic>
      <p:pic>
        <p:nvPicPr>
          <p:cNvPr id="10" name="Graphic 9" descr="Megaphone with solid fill">
            <a:extLst>
              <a:ext uri="{FF2B5EF4-FFF2-40B4-BE49-F238E27FC236}">
                <a16:creationId xmlns:a16="http://schemas.microsoft.com/office/drawing/2014/main" id="{E05DAABA-BE5D-33CA-28A6-58BA66E91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1556" y="1263309"/>
            <a:ext cx="2564626" cy="25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2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51DA4-9C3D-0DCA-602C-C9BA4A590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5182-9A52-C790-DE34-CEAC47F5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89"/>
            <a:ext cx="7519670" cy="1266553"/>
          </a:xfrm>
        </p:spPr>
        <p:txBody>
          <a:bodyPr/>
          <a:lstStyle/>
          <a:p>
            <a:r>
              <a:rPr lang="en-GB" dirty="0"/>
              <a:t>Extension Activity 1:</a:t>
            </a:r>
            <a:br>
              <a:rPr lang="en-GB" dirty="0"/>
            </a:br>
            <a:r>
              <a:rPr lang="en-GB" sz="3200" dirty="0"/>
              <a:t>Design a book cover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110E-DBDE-C231-0E01-1FCB70B10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920" y="1872341"/>
            <a:ext cx="8614120" cy="420995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You are a designer at a publishing company.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Your brief is to design a cover for </a:t>
            </a:r>
            <a:r>
              <a:rPr lang="en-US" sz="2400" b="1" i="1" dirty="0"/>
              <a:t>The Cracked Mirror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The brief includes a comparison cover.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design needs to suit the genre of the book and appeal to the target audience that your group identified.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Graphic 4" descr="Storytelling with solid fill">
            <a:extLst>
              <a:ext uri="{FF2B5EF4-FFF2-40B4-BE49-F238E27FC236}">
                <a16:creationId xmlns:a16="http://schemas.microsoft.com/office/drawing/2014/main" id="{A5ABC1BF-CA8F-5507-E8D1-0F77CE60D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4296" y="3848643"/>
            <a:ext cx="2002973" cy="20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8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4636B-7722-6D74-E81D-85D4043F7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0974F-E968-8D5B-F4A6-624F6B19D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89"/>
            <a:ext cx="7519670" cy="1266553"/>
          </a:xfrm>
        </p:spPr>
        <p:txBody>
          <a:bodyPr/>
          <a:lstStyle/>
          <a:p>
            <a:r>
              <a:rPr lang="en-GB" dirty="0"/>
              <a:t>Extension Activity 2:</a:t>
            </a:r>
            <a:br>
              <a:rPr lang="en-GB" dirty="0"/>
            </a:br>
            <a:r>
              <a:rPr lang="en-GB" sz="3200" dirty="0"/>
              <a:t>Career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FF194-BA1E-717F-D35C-B3AEDE8998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903" y="1716663"/>
            <a:ext cx="9498578" cy="397927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There are many other roles in publishing.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Choose </a:t>
            </a:r>
            <a:r>
              <a:rPr lang="en-US" sz="2400" b="1" dirty="0"/>
              <a:t>three</a:t>
            </a:r>
            <a:r>
              <a:rPr lang="en-US" sz="2400" dirty="0"/>
              <a:t> of the roles on the extension worksheet to research.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Write the entries for the three jobs in the style of a career guide for young people.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entries need to be informative and lively.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Graphic 4" descr="Storytelling with solid fill">
            <a:extLst>
              <a:ext uri="{FF2B5EF4-FFF2-40B4-BE49-F238E27FC236}">
                <a16:creationId xmlns:a16="http://schemas.microsoft.com/office/drawing/2014/main" id="{9398353E-A71B-A131-53E9-043F4BCD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6633" y="3920562"/>
            <a:ext cx="2002973" cy="20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13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4425F-1BB3-3B5E-0845-CB9FD3900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4776" y="3090262"/>
            <a:ext cx="5768909" cy="2040838"/>
          </a:xfrm>
        </p:spPr>
        <p:txBody>
          <a:bodyPr/>
          <a:lstStyle/>
          <a:p>
            <a:r>
              <a:rPr lang="en-US" sz="2400" dirty="0"/>
              <a:t>Can you name one role in publishing that you hadn’t heard of before today?</a:t>
            </a:r>
          </a:p>
          <a:p>
            <a:r>
              <a:rPr lang="en-US" sz="2400" dirty="0"/>
              <a:t>Does anyone think they would like to work in this field?</a:t>
            </a:r>
          </a:p>
          <a:p>
            <a:r>
              <a:rPr lang="en-US" sz="2400" dirty="0"/>
              <a:t>How could you get into publishing?</a:t>
            </a:r>
          </a:p>
          <a:p>
            <a:endParaRPr lang="en-US" dirty="0"/>
          </a:p>
        </p:txBody>
      </p:sp>
      <p:pic>
        <p:nvPicPr>
          <p:cNvPr id="9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4F2986E2-58F6-893A-E418-9564EA5E22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b="-4568"/>
          <a:stretch/>
        </p:blipFill>
        <p:spPr/>
      </p:pic>
      <p:pic>
        <p:nvPicPr>
          <p:cNvPr id="7" name="Picture Placeholder 6" descr="People in a library&#10;&#10;Description automatically generated">
            <a:extLst>
              <a:ext uri="{FF2B5EF4-FFF2-40B4-BE49-F238E27FC236}">
                <a16:creationId xmlns:a16="http://schemas.microsoft.com/office/drawing/2014/main" id="{AFBC38A9-37C9-A7D9-0B10-9219C5C687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t="6245" r="6696" b="769"/>
          <a:stretch/>
        </p:blipFill>
        <p:spPr>
          <a:xfrm>
            <a:off x="7040880" y="1453293"/>
            <a:ext cx="4459252" cy="4749285"/>
          </a:xfrm>
        </p:spPr>
      </p:pic>
    </p:spTree>
    <p:extLst>
      <p:ext uri="{BB962C8B-B14F-4D97-AF65-F5344CB8AC3E}">
        <p14:creationId xmlns:p14="http://schemas.microsoft.com/office/powerpoint/2010/main" val="931346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BDD71-A40B-4567-1FA0-8E19DCAA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73" y="509996"/>
            <a:ext cx="7519670" cy="623570"/>
          </a:xfrm>
        </p:spPr>
        <p:txBody>
          <a:bodyPr/>
          <a:lstStyle/>
          <a:p>
            <a:r>
              <a:rPr lang="en-GB" dirty="0"/>
              <a:t>Getting started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0939F-AC9F-81DC-E03E-D9ACB67A16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073" y="1273447"/>
            <a:ext cx="8043012" cy="32369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you think a career in publishing could be for you, you could:</a:t>
            </a:r>
          </a:p>
          <a:p>
            <a:endParaRPr lang="en-US" dirty="0"/>
          </a:p>
          <a:p>
            <a:r>
              <a:rPr lang="en-US" dirty="0"/>
              <a:t>Open a </a:t>
            </a:r>
            <a:r>
              <a:rPr lang="en-US" dirty="0" err="1"/>
              <a:t>Bookstagram</a:t>
            </a:r>
            <a:r>
              <a:rPr lang="en-US" dirty="0"/>
              <a:t> account.</a:t>
            </a:r>
          </a:p>
          <a:p>
            <a:r>
              <a:rPr lang="en-US" dirty="0"/>
              <a:t>See if your school or local library has a book club you can join.</a:t>
            </a:r>
          </a:p>
          <a:p>
            <a:r>
              <a:rPr lang="en-US" dirty="0"/>
              <a:t>Find out if any local publishing companies have work experience schemes.</a:t>
            </a:r>
          </a:p>
          <a:p>
            <a:r>
              <a:rPr lang="en-US" dirty="0"/>
              <a:t>See if you can get a summer holiday job working part-time in a bookshop or at your local library.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9B84B09-81CE-0572-10CE-95C54E1A9BA8}"/>
              </a:ext>
            </a:extLst>
          </p:cNvPr>
          <p:cNvSpPr txBox="1">
            <a:spLocks/>
          </p:cNvSpPr>
          <p:nvPr/>
        </p:nvSpPr>
        <p:spPr>
          <a:xfrm>
            <a:off x="605073" y="4609137"/>
            <a:ext cx="8043012" cy="130574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b="1" dirty="0"/>
              <a:t>Find out more at</a:t>
            </a:r>
          </a:p>
          <a:p>
            <a:pPr marL="0" indent="0">
              <a:buFontTx/>
              <a:buNone/>
            </a:pPr>
            <a:r>
              <a:rPr lang="en-US" dirty="0"/>
              <a:t>https://www.publishers.org.uk/about-publishing/careers/</a:t>
            </a:r>
          </a:p>
          <a:p>
            <a:pPr marL="0" indent="0">
              <a:buFontTx/>
              <a:buNone/>
            </a:pPr>
            <a:r>
              <a:rPr lang="en-US" dirty="0"/>
              <a:t>https://discovercreative.careers/explore/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255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ED6F-21DC-828D-B9B5-84041753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93" y="1915887"/>
            <a:ext cx="5899150" cy="2264228"/>
          </a:xfrm>
        </p:spPr>
        <p:txBody>
          <a:bodyPr/>
          <a:lstStyle/>
          <a:p>
            <a:r>
              <a:rPr lang="en-GB" dirty="0"/>
              <a:t>Focus on Publishing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F6D4A-7A33-1D30-99CE-A0F2ED5EC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Is there a career for you?</a:t>
            </a:r>
          </a:p>
        </p:txBody>
      </p:sp>
      <p:pic>
        <p:nvPicPr>
          <p:cNvPr id="12" name="Picture Placeholder 11" descr="Stack of old and new books">
            <a:extLst>
              <a:ext uri="{FF2B5EF4-FFF2-40B4-BE49-F238E27FC236}">
                <a16:creationId xmlns:a16="http://schemas.microsoft.com/office/drawing/2014/main" id="{23213854-AA34-233D-760C-F4D65D5D0C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4727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1901-2E2B-82BA-5F5F-A4C73CB5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763270"/>
            <a:ext cx="8073261" cy="2987675"/>
          </a:xfrm>
        </p:spPr>
        <p:txBody>
          <a:bodyPr/>
          <a:lstStyle/>
          <a:p>
            <a:r>
              <a:rPr lang="en-GB" dirty="0"/>
              <a:t>There’s a career for you in the creative industries</a:t>
            </a:r>
          </a:p>
        </p:txBody>
      </p:sp>
    </p:spTree>
    <p:extLst>
      <p:ext uri="{BB962C8B-B14F-4D97-AF65-F5344CB8AC3E}">
        <p14:creationId xmlns:p14="http://schemas.microsoft.com/office/powerpoint/2010/main" val="1522990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C95AD-0A2E-D1A6-93D9-C406F9876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6870-CC89-402A-836E-899F7BC03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publishing?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79EDC-5D40-21F7-8ADB-920944219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5056" y="2617892"/>
            <a:ext cx="5000944" cy="2645171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/>
              <a:t>Publishing is the business of helping information, ideas and stories reach as many people as possible.</a:t>
            </a:r>
          </a:p>
        </p:txBody>
      </p:sp>
      <p:pic>
        <p:nvPicPr>
          <p:cNvPr id="7" name="Picture Placeholder 5" descr="Woman reading book">
            <a:extLst>
              <a:ext uri="{FF2B5EF4-FFF2-40B4-BE49-F238E27FC236}">
                <a16:creationId xmlns:a16="http://schemas.microsoft.com/office/drawing/2014/main" id="{DB96226F-E43F-3400-9C9C-9B53C3F0DE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0" t="16523" r="28173" b="3024"/>
          <a:stretch/>
        </p:blipFill>
        <p:spPr>
          <a:xfrm>
            <a:off x="5965371" y="1452563"/>
            <a:ext cx="5534479" cy="4749800"/>
          </a:xfrm>
        </p:spPr>
      </p:pic>
    </p:spTree>
    <p:extLst>
      <p:ext uri="{BB962C8B-B14F-4D97-AF65-F5344CB8AC3E}">
        <p14:creationId xmlns:p14="http://schemas.microsoft.com/office/powerpoint/2010/main" val="169430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31CBC-80A1-2103-3E96-F2FEB88E7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4352D-C69D-40D3-8C34-0A0B06557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89"/>
            <a:ext cx="5080756" cy="770165"/>
          </a:xfrm>
        </p:spPr>
        <p:txBody>
          <a:bodyPr/>
          <a:lstStyle/>
          <a:p>
            <a:r>
              <a:rPr lang="en-GB" dirty="0"/>
              <a:t>Icebreaker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96052-D1DF-1CD5-A640-452F6B341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245" y="1806237"/>
            <a:ext cx="6272297" cy="3964715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Talk about these questions with a partner.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Did your primary school celebrate World Book Day?</a:t>
            </a:r>
          </a:p>
          <a:p>
            <a:r>
              <a:rPr lang="en-GB" sz="2400" dirty="0"/>
              <a:t>If so, what character did you dress up as?</a:t>
            </a:r>
          </a:p>
          <a:p>
            <a:r>
              <a:rPr lang="en-GB" sz="2400" dirty="0"/>
              <a:t>What book do you remember reading as a child that you loved?</a:t>
            </a:r>
          </a:p>
          <a:p>
            <a:r>
              <a:rPr lang="en-GB" sz="2400" dirty="0"/>
              <a:t>Do you still read for fun today? If so, what’s the best book you’ve read recently?</a:t>
            </a:r>
          </a:p>
        </p:txBody>
      </p:sp>
      <p:pic>
        <p:nvPicPr>
          <p:cNvPr id="8" name="Picture Placeholder 7" descr="Seated boy with knees up in wingback armchair, reading book">
            <a:extLst>
              <a:ext uri="{FF2B5EF4-FFF2-40B4-BE49-F238E27FC236}">
                <a16:creationId xmlns:a16="http://schemas.microsoft.com/office/drawing/2014/main" id="{60F64D10-A63C-DDCD-AC82-8E223D2A725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5074" r="39294" b="-214"/>
          <a:stretch/>
        </p:blipFill>
        <p:spPr>
          <a:xfrm>
            <a:off x="6364533" y="0"/>
            <a:ext cx="5830351" cy="6219988"/>
          </a:xfrm>
        </p:spPr>
      </p:pic>
    </p:spTree>
    <p:extLst>
      <p:ext uri="{BB962C8B-B14F-4D97-AF65-F5344CB8AC3E}">
        <p14:creationId xmlns:p14="http://schemas.microsoft.com/office/powerpoint/2010/main" val="2309619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F3E37-FE93-0DFC-4599-14E47469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90"/>
            <a:ext cx="7519670" cy="700496"/>
          </a:xfrm>
        </p:spPr>
        <p:txBody>
          <a:bodyPr/>
          <a:lstStyle/>
          <a:p>
            <a:r>
              <a:rPr lang="en-GB" dirty="0"/>
              <a:t>Winners and best sellers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F3C27-464C-00F5-1545-4E1D3D6162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185" y="1581971"/>
            <a:ext cx="9380280" cy="4032612"/>
          </a:xfrm>
        </p:spPr>
        <p:txBody>
          <a:bodyPr/>
          <a:lstStyle/>
          <a:p>
            <a:r>
              <a:rPr lang="en-GB" sz="2200" dirty="0"/>
              <a:t>The Harry Potter books by JK Rowling have sold over 600 </a:t>
            </a:r>
            <a:r>
              <a:rPr lang="en-US" sz="2200" dirty="0"/>
              <a:t>million copies worldwide making them the best-selling book series in history.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b="1" dirty="0"/>
              <a:t>You Are a Champion</a:t>
            </a:r>
            <a:r>
              <a:rPr lang="en-US" sz="2200" dirty="0"/>
              <a:t>, Marcus Rashford’s autobiography co-written with Carl Anka, won Book of the Year at the British Book Awards in 2023.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The young adult romantic novel </a:t>
            </a:r>
            <a:r>
              <a:rPr lang="en-US" sz="2200" b="1" dirty="0"/>
              <a:t>To All the Boys I’ve Loved Before </a:t>
            </a:r>
            <a:r>
              <a:rPr lang="en-US" sz="2200" dirty="0"/>
              <a:t>by Jenny Han was made into a film in 2018 starring Lana Therese Condor.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b="1" dirty="0"/>
              <a:t>A Brief History of Time </a:t>
            </a:r>
            <a:r>
              <a:rPr lang="en-US" sz="2200" dirty="0"/>
              <a:t>by the physicist Stephen Hawking has been translated into 40 different languages and sold over 25 million copies. </a:t>
            </a:r>
            <a:endParaRPr lang="en-GB" sz="2200" dirty="0"/>
          </a:p>
        </p:txBody>
      </p:sp>
      <p:pic>
        <p:nvPicPr>
          <p:cNvPr id="5" name="Graphic 4" descr="Storytelling with solid fill">
            <a:extLst>
              <a:ext uri="{FF2B5EF4-FFF2-40B4-BE49-F238E27FC236}">
                <a16:creationId xmlns:a16="http://schemas.microsoft.com/office/drawing/2014/main" id="{744B5049-A629-3290-5B9D-20B51572D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32664" y="4064401"/>
            <a:ext cx="2002973" cy="20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07F6D-17F6-FA00-7360-F2F41DF55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2D4BD-CA26-35A8-AB8B-F2118582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Fact or fiction?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A5499-F47D-E084-10A8-2C1932D1BB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2943" y="1773852"/>
            <a:ext cx="6140886" cy="3310296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Working with a partner, list: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b="1" dirty="0"/>
              <a:t>	three</a:t>
            </a:r>
            <a:r>
              <a:rPr lang="en-GB" sz="2400" dirty="0"/>
              <a:t> different genres </a:t>
            </a:r>
            <a:r>
              <a:rPr lang="en-US" sz="2400" dirty="0"/>
              <a:t>of </a:t>
            </a:r>
            <a:r>
              <a:rPr lang="en-US" sz="2400" b="1" dirty="0"/>
              <a:t>Fiction 	</a:t>
            </a:r>
            <a:r>
              <a:rPr lang="en-US" sz="2400" dirty="0"/>
              <a:t>books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	three </a:t>
            </a:r>
            <a:r>
              <a:rPr lang="en-US" sz="2400" dirty="0"/>
              <a:t>different genres of </a:t>
            </a:r>
            <a:r>
              <a:rPr lang="en-US" sz="2400" b="1" dirty="0"/>
              <a:t>Non-	Fiction</a:t>
            </a:r>
            <a:r>
              <a:rPr lang="en-US" sz="2400" dirty="0"/>
              <a:t> books.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Word power</a:t>
            </a:r>
          </a:p>
          <a:p>
            <a:pPr marL="0" indent="0">
              <a:buNone/>
            </a:pPr>
            <a:r>
              <a:rPr lang="en-US" sz="2400" dirty="0"/>
              <a:t>A genre is a style or type.</a:t>
            </a:r>
            <a:endParaRPr lang="en-GB" sz="2400" dirty="0"/>
          </a:p>
        </p:txBody>
      </p:sp>
      <p:pic>
        <p:nvPicPr>
          <p:cNvPr id="8" name="Picture Placeholder 7" descr="Person in a wheelchair reading">
            <a:extLst>
              <a:ext uri="{FF2B5EF4-FFF2-40B4-BE49-F238E27FC236}">
                <a16:creationId xmlns:a16="http://schemas.microsoft.com/office/drawing/2014/main" id="{468111B2-AB10-A643-403A-CFDBACC5FD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8" t="14522" r="20770" b="4096"/>
          <a:stretch/>
        </p:blipFill>
        <p:spPr>
          <a:xfrm>
            <a:off x="7040880" y="1453293"/>
            <a:ext cx="4459252" cy="474928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E424CD-70B9-2050-979A-54E0F9DFAC1B}"/>
              </a:ext>
            </a:extLst>
          </p:cNvPr>
          <p:cNvSpPr/>
          <p:nvPr/>
        </p:nvSpPr>
        <p:spPr>
          <a:xfrm rot="18759235">
            <a:off x="1345915" y="2806518"/>
            <a:ext cx="503434" cy="5214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6B777-F03B-E857-B52E-44B91C3C8F00}"/>
              </a:ext>
            </a:extLst>
          </p:cNvPr>
          <p:cNvSpPr/>
          <p:nvPr/>
        </p:nvSpPr>
        <p:spPr>
          <a:xfrm rot="18759235">
            <a:off x="1345915" y="3995867"/>
            <a:ext cx="503434" cy="5214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83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Quercus Books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E88D3-C0E1-541B-5DAE-F1D58D6A54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1CD53-83B8-F7B0-E294-E4754E01E4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385" y="4276623"/>
            <a:ext cx="10516856" cy="1158978"/>
          </a:xfrm>
        </p:spPr>
        <p:txBody>
          <a:bodyPr/>
          <a:lstStyle/>
          <a:p>
            <a:r>
              <a:rPr lang="en-GB" i="1" dirty="0"/>
              <a:t>Design note: please embed Quercus Books video:</a:t>
            </a:r>
          </a:p>
          <a:p>
            <a:r>
              <a:rPr lang="en-GB" i="1" dirty="0"/>
              <a:t> https://discovercreative.careers/video-programme/performing-arts/quercus-books/ </a:t>
            </a:r>
          </a:p>
        </p:txBody>
      </p:sp>
    </p:spTree>
    <p:extLst>
      <p:ext uri="{BB962C8B-B14F-4D97-AF65-F5344CB8AC3E}">
        <p14:creationId xmlns:p14="http://schemas.microsoft.com/office/powerpoint/2010/main" val="3841117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1BCC-3ACB-2351-9C2E-C926531D4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Spotlight on:</a:t>
            </a:r>
            <a:br>
              <a:rPr lang="en-GB" dirty="0"/>
            </a:br>
            <a:r>
              <a:rPr lang="en-GB" sz="3200" dirty="0"/>
              <a:t>commissioning editor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3903C-423C-6745-CAD4-1701CECA54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073" y="2196174"/>
            <a:ext cx="5490927" cy="3616372"/>
          </a:xfrm>
        </p:spPr>
        <p:txBody>
          <a:bodyPr/>
          <a:lstStyle/>
          <a:p>
            <a:r>
              <a:rPr lang="en-US" sz="2400" dirty="0"/>
              <a:t>What are the two different parts of a commissioning editor’s job?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What examples does Nicole give of some of the specific tasks her job involves?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What do you think she enjoys about her job?</a:t>
            </a:r>
            <a:endParaRPr lang="en-GB" sz="2400" dirty="0"/>
          </a:p>
        </p:txBody>
      </p:sp>
      <p:pic>
        <p:nvPicPr>
          <p:cNvPr id="6" name="Picture Placeholder 5" descr="A person in a white dress&#10;&#10;Description automatically generated">
            <a:extLst>
              <a:ext uri="{FF2B5EF4-FFF2-40B4-BE49-F238E27FC236}">
                <a16:creationId xmlns:a16="http://schemas.microsoft.com/office/drawing/2014/main" id="{116E03DB-0D4B-DDAB-8046-1222A942AB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r="10830" b="11275"/>
          <a:stretch/>
        </p:blipFill>
        <p:spPr>
          <a:xfrm>
            <a:off x="6361649" y="0"/>
            <a:ext cx="5830351" cy="6219988"/>
          </a:xfrm>
        </p:spPr>
      </p:pic>
    </p:spTree>
    <p:extLst>
      <p:ext uri="{BB962C8B-B14F-4D97-AF65-F5344CB8AC3E}">
        <p14:creationId xmlns:p14="http://schemas.microsoft.com/office/powerpoint/2010/main" val="2064708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CF5A4-6F4D-6236-4EC0-AF4D73CC3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90"/>
            <a:ext cx="7519670" cy="674370"/>
          </a:xfrm>
        </p:spPr>
        <p:txBody>
          <a:bodyPr/>
          <a:lstStyle/>
          <a:p>
            <a:r>
              <a:rPr lang="en-GB" dirty="0"/>
              <a:t>Rate your skills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C6D3E-0411-9F09-3997-52727762E1D3}"/>
              </a:ext>
            </a:extLst>
          </p:cNvPr>
          <p:cNvSpPr txBox="1">
            <a:spLocks/>
          </p:cNvSpPr>
          <p:nvPr/>
        </p:nvSpPr>
        <p:spPr>
          <a:xfrm>
            <a:off x="590840" y="1838528"/>
            <a:ext cx="8814417" cy="3386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Do you think you’ve got what it takes to be a commissioning editor?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It’s time to rate and </a:t>
            </a:r>
            <a:r>
              <a:rPr lang="en-US" dirty="0" err="1"/>
              <a:t>practise</a:t>
            </a:r>
            <a:r>
              <a:rPr lang="en-US" dirty="0"/>
              <a:t> your skills.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Complete Activity 1 and Activity 2 on your worksheets.</a:t>
            </a:r>
            <a:endParaRPr lang="en-GB" dirty="0"/>
          </a:p>
        </p:txBody>
      </p:sp>
      <p:pic>
        <p:nvPicPr>
          <p:cNvPr id="5" name="Graphic 4" descr="Clipboard with solid fill">
            <a:extLst>
              <a:ext uri="{FF2B5EF4-FFF2-40B4-BE49-F238E27FC236}">
                <a16:creationId xmlns:a16="http://schemas.microsoft.com/office/drawing/2014/main" id="{602D1D89-F744-94AB-8501-D76E88441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97630">
            <a:off x="8476037" y="1098574"/>
            <a:ext cx="2946338" cy="294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5904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s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dience activity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reative Carreers Week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3354</TotalTime>
  <Words>972</Words>
  <Application>Microsoft Office PowerPoint</Application>
  <PresentationFormat>Widescreen</PresentationFormat>
  <Paragraphs>147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TItles</vt:lpstr>
      <vt:lpstr>Content</vt:lpstr>
      <vt:lpstr>Audience activity</vt:lpstr>
      <vt:lpstr>Creative Carreers Week</vt:lpstr>
      <vt:lpstr>PowerPoint Presentation</vt:lpstr>
      <vt:lpstr>Focus on Publishing </vt:lpstr>
      <vt:lpstr>What is publishing?</vt:lpstr>
      <vt:lpstr>Icebreaker</vt:lpstr>
      <vt:lpstr>Winners and best sellers</vt:lpstr>
      <vt:lpstr>Fact or fiction?</vt:lpstr>
      <vt:lpstr>Quercus Books</vt:lpstr>
      <vt:lpstr>Spotlight on: commissioning editor</vt:lpstr>
      <vt:lpstr>Rate your skills</vt:lpstr>
      <vt:lpstr>Feedback</vt:lpstr>
      <vt:lpstr>Opportunities for all</vt:lpstr>
      <vt:lpstr>Facts and figures</vt:lpstr>
      <vt:lpstr>Spotlight on: marketing assistant</vt:lpstr>
      <vt:lpstr>Marketing challenge</vt:lpstr>
      <vt:lpstr>Pitch your strategy</vt:lpstr>
      <vt:lpstr>Extension Activity 1: Design a book cover</vt:lpstr>
      <vt:lpstr>Extension Activity 2: Career guide</vt:lpstr>
      <vt:lpstr>Reflection</vt:lpstr>
      <vt:lpstr>Getting started</vt:lpstr>
      <vt:lpstr>There’s a career for you in the creative industries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Tharme</dc:creator>
  <cp:lastModifiedBy>Jennifer Hastings</cp:lastModifiedBy>
  <cp:revision>150</cp:revision>
  <dcterms:created xsi:type="dcterms:W3CDTF">2023-04-06T13:15:19Z</dcterms:created>
  <dcterms:modified xsi:type="dcterms:W3CDTF">2025-02-05T14:32:03Z</dcterms:modified>
</cp:coreProperties>
</file>